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7" r:id="rId2"/>
    <p:sldId id="258" r:id="rId3"/>
    <p:sldId id="270" r:id="rId4"/>
    <p:sldId id="271" r:id="rId5"/>
    <p:sldId id="272" r:id="rId6"/>
    <p:sldId id="273" r:id="rId7"/>
    <p:sldId id="274" r:id="rId8"/>
    <p:sldId id="276" r:id="rId9"/>
    <p:sldId id="275" r:id="rId10"/>
    <p:sldId id="277" r:id="rId11"/>
    <p:sldId id="278" r:id="rId12"/>
    <p:sldId id="279" r:id="rId13"/>
    <p:sldId id="285" r:id="rId14"/>
    <p:sldId id="280" r:id="rId15"/>
    <p:sldId id="281" r:id="rId16"/>
    <p:sldId id="282" r:id="rId17"/>
    <p:sldId id="283" r:id="rId18"/>
    <p:sldId id="286" r:id="rId19"/>
    <p:sldId id="284" r:id="rId20"/>
    <p:sldId id="287" r:id="rId21"/>
    <p:sldId id="290" r:id="rId22"/>
    <p:sldId id="291" r:id="rId23"/>
    <p:sldId id="288" r:id="rId24"/>
    <p:sldId id="289" r:id="rId25"/>
    <p:sldId id="292" r:id="rId26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859F"/>
    <a:srgbClr val="339900"/>
    <a:srgbClr val="0000FF"/>
    <a:srgbClr val="007788"/>
    <a:srgbClr val="F2F2F2"/>
    <a:srgbClr val="366DCA"/>
    <a:srgbClr val="4285F4"/>
    <a:srgbClr val="862533"/>
    <a:srgbClr val="EA43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4"/>
    <p:restoredTop sz="94615"/>
  </p:normalViewPr>
  <p:slideViewPr>
    <p:cSldViewPr snapToGrid="0">
      <p:cViewPr varScale="1">
        <p:scale>
          <a:sx n="106" d="100"/>
          <a:sy n="106" d="100"/>
        </p:scale>
        <p:origin x="9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272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0120424-8D07-20F6-D68A-E30760A0A40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E1CCDC8-54B5-A523-CA27-E6A5E5D8A6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464F65-D7CD-E542-8396-8B51408E64CA}" type="datetimeFigureOut">
              <a:rPr kumimoji="1" lang="ko-Kore-KR" altLang="en-US" smtClean="0"/>
              <a:t>2023. 1. 11.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C662FD2-59CB-30B9-CFBD-C950860340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E2AC59-0FB2-9E99-921D-7A1F3720575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9A11C5-2C7E-2D42-A612-D2A8DB04E0E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40542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59314-3B37-F245-9B8F-A2A1C0353C67}" type="datetimeFigureOut">
              <a:rPr kumimoji="1" lang="ko-Kore-KR" altLang="en-US" smtClean="0"/>
              <a:t>2023. 1. 11.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DE6CEA-26FE-034F-A477-D730467E287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46353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89193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31247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95820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594586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69444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4124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852284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5902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488010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374784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40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55549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911797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756596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30581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4360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59436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09344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9247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56457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04276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9119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6CEA-26FE-034F-A477-D730467E2876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11137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AEF43-39C6-C3F5-5C48-1BBDF46D3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81D338-1B6B-87C8-E46B-1C1D923797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5D670A-4466-2CBA-BBD1-983E8C37B0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7E8D8F-876F-861D-DBE2-BE4DA7F14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7DC3A1-F343-3352-371D-831F4DC79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4557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5AA721-31A9-2B67-4910-D2086D29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0C1A1B-DCAB-03AF-309B-92606111D0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3E663C-2812-1728-C722-80172FB6F9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2FA696-8418-9656-C609-0B09070C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60F911-C0EB-BC44-EA4B-5A1C27FCA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616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6778842-0EB9-B514-6901-7169D66509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FCF8DA-51D6-3B88-F5E4-E2C3979A9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BA24BC-D645-A181-911D-462A8F72EE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46832D-32AC-30EB-320B-35F291AA8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4389F7-E1AD-358F-267C-F364B4DEA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6812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3527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EED5BC-0BD8-7892-CFAB-A1FEA1C17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634FF9-3EE7-CA9F-DFBD-B7B435DF1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FFF546-0E25-CA01-16CD-087DB6CBDF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EFD939-881A-E5BD-0D28-3E86F060A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A4C3C2-A066-8A1A-A0A1-4F623E399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42625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88538-CEF7-8ACA-2DC5-F9B65A9BD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976740-43A9-A5A5-25DF-58C57682CC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A687F2-8339-420E-867A-7372E8AB4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2803E9-688E-DD1B-8AD3-320591CC5E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169CD1-8F9B-1021-010D-67FC24C33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8F2E96-0684-DB4B-34D9-8596C98F2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9951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44C263-198D-2D76-CC2A-9A8FD1661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6A73AC-08FD-8C92-A179-DAAC0A0D5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29DCEB-AA1B-B297-E9CA-20A218B4D3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0A5C60-12AB-84A1-46EA-87555EDAD1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B843FA8-6A85-66A3-E5C9-8433CE5BA7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E02BC55-BEE2-FA47-A780-013BF781FD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2023. 1. 11.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2094BF-536B-FB2A-7F15-70465137E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F738128-93C5-9FC4-2C10-D47513807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85928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87F96A-F500-E2D0-AA44-125DC4189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4A3E9C4-A5A6-FD16-5AF5-ECB233CBC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2023. 1. 11.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0A54B2F-F50C-09E5-9496-4F3F5C972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414C16-D92F-B08E-AB11-284BC311C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940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5A4245-DB70-EDEA-267D-EB1A0094A2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2023. 1. 11.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1434D4F-B43E-19EA-597E-DB7C4CF50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713F1D-34E0-BCD4-1F3A-976F315F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7322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F38DA2-DB25-94F3-3652-8C3B41F05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7427BB-AF3D-3108-2513-F98E6BD0E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996DF7-7E30-574B-F948-E62632573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1AFA42-1BE5-7F2F-3FD4-0B6784C1DF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BB2052-2586-FB21-8F2A-62F22A507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7231E7-7B10-2DA6-6084-AFC1EEF43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5170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7637D-DBD1-4D16-F6A1-7F12475DD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F27F78-B51D-C991-8BAE-974B5FDE5B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7ABDBE-8D11-E12F-1D26-570D63847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7D2B0B-44EB-CC4B-6496-94202EA982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EBD7DB-1E76-534E-8822-F10881A41233}" type="datetimeFigureOut">
              <a:rPr kumimoji="1" lang="ko-Kore-KR" altLang="en-US" smtClean="0"/>
              <a:t>2023. 1. 11.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9D80F3-2C80-98DE-DAD4-9639379CD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6E5F43-AEAB-48A5-4B07-F57D2718B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BF8D5-69D8-A048-A508-0524AC3676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4687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85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FA5F824-5B54-8BCD-6E9E-4D4D52806A4D}"/>
              </a:ext>
            </a:extLst>
          </p:cNvPr>
          <p:cNvSpPr/>
          <p:nvPr userDrawn="1"/>
        </p:nvSpPr>
        <p:spPr>
          <a:xfrm>
            <a:off x="192881" y="178593"/>
            <a:ext cx="11806238" cy="6500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3719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inst.eecs.berkeley.edu/~cs188/fa22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cdabakoglu/clustering-mall-customers-k-means" TargetMode="Externa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7" Type="http://schemas.openxmlformats.org/officeDocument/2006/relationships/image" Target="../media/image3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575598" y="4076127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UPDATA AI Study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2A680A4B-A0F8-1ED1-2E91-EF5BE2CEE531}"/>
              </a:ext>
            </a:extLst>
          </p:cNvPr>
          <p:cNvSpPr txBox="1">
            <a:spLocks/>
          </p:cNvSpPr>
          <p:nvPr/>
        </p:nvSpPr>
        <p:spPr>
          <a:xfrm>
            <a:off x="575598" y="3457002"/>
            <a:ext cx="4296439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2022 Winter</a:t>
            </a:r>
            <a:endParaRPr kumimoji="1" lang="ko-Kore-KR" altLang="en-US" sz="3200" dirty="0">
              <a:solidFill>
                <a:schemeClr val="bg1">
                  <a:lumMod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1D57DC-BD09-77E3-1334-6E26A0B8C396}"/>
              </a:ext>
            </a:extLst>
          </p:cNvPr>
          <p:cNvSpPr txBox="1">
            <a:spLocks/>
          </p:cNvSpPr>
          <p:nvPr/>
        </p:nvSpPr>
        <p:spPr>
          <a:xfrm>
            <a:off x="651798" y="4851972"/>
            <a:ext cx="8693908" cy="50539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2400" dirty="0">
                <a:solidFill>
                  <a:schemeClr val="bg1">
                    <a:lumMod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Chap 1. Basic Concepts in AI &amp; ML</a:t>
            </a:r>
            <a:endParaRPr kumimoji="1" lang="ko-Kore-KR" altLang="en-US" sz="2400" dirty="0">
              <a:solidFill>
                <a:schemeClr val="bg1">
                  <a:lumMod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8165F43-6124-5961-376B-B9F4506A1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022" y="1982309"/>
            <a:ext cx="6054180" cy="286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678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Performance Measure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5AC9D6C-3F2A-41CD-E614-F20D3295C868}"/>
              </a:ext>
            </a:extLst>
          </p:cNvPr>
          <p:cNvSpPr txBox="1">
            <a:spLocks/>
          </p:cNvSpPr>
          <p:nvPr/>
        </p:nvSpPr>
        <p:spPr>
          <a:xfrm>
            <a:off x="599322" y="1211653"/>
            <a:ext cx="7183355" cy="990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Loss Function or Objective Function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9E0A63B-0BF5-2767-FAF8-0273CC83A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859" y="2588002"/>
            <a:ext cx="1981200" cy="990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03A5A48-E1AE-2D3D-14F1-A31204E55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209" y="4034484"/>
            <a:ext cx="2222500" cy="990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9307448-D568-B07A-1AC5-CC07CBF578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209" y="5441677"/>
            <a:ext cx="24384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366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Minimizing the cost </a:t>
            </a:r>
            <a:r>
              <a:rPr kumimoji="1" lang="en-US" altLang="ko-Kore-KR" sz="4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(Optimization)</a:t>
            </a:r>
            <a:endParaRPr kumimoji="1" lang="ko-Kore-KR" altLang="en-US" sz="4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94EB5529-B526-EBA6-957E-B1BFB4DE1A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7" t="24862" r="52338" b="7080"/>
          <a:stretch/>
        </p:blipFill>
        <p:spPr>
          <a:xfrm>
            <a:off x="712695" y="1379180"/>
            <a:ext cx="4356846" cy="3986090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58555EB6-B89C-198E-0CBF-463DC6DB9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623" y="5542882"/>
            <a:ext cx="2793304" cy="55019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7FA9965-E106-8683-4F3A-87773F3923CC}"/>
              </a:ext>
            </a:extLst>
          </p:cNvPr>
          <p:cNvSpPr txBox="1">
            <a:spLocks/>
          </p:cNvSpPr>
          <p:nvPr/>
        </p:nvSpPr>
        <p:spPr>
          <a:xfrm>
            <a:off x="5410527" y="1201568"/>
            <a:ext cx="3423867" cy="990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Gradient Descent</a:t>
            </a:r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C44AC0AE-96BE-DAF1-DF72-C653552D2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9467" y="2281669"/>
            <a:ext cx="3460052" cy="537617"/>
          </a:xfrm>
          <a:prstGeom prst="rect">
            <a:avLst/>
          </a:prstGeom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DDBE49CF-40CA-4E12-9BFF-E8FCDEB013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9467" y="2908787"/>
            <a:ext cx="2833751" cy="31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35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Stochastic Gradient Descent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EAC41D18-76E3-36BA-D540-AD8061993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759" y="1672464"/>
            <a:ext cx="4313986" cy="655289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59F992AA-B5F8-B99C-3384-ED7F012E9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759" y="2394346"/>
            <a:ext cx="3584139" cy="1068349"/>
          </a:xfrm>
          <a:prstGeom prst="rect">
            <a:avLst/>
          </a:prstGeom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9B18B91E-2924-96C0-6692-910BD4F285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759" y="3731222"/>
            <a:ext cx="3158224" cy="441093"/>
          </a:xfrm>
          <a:prstGeom prst="rect">
            <a:avLst/>
          </a:prstGeom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21213F6E-26E8-9231-D185-826B9A8A6A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759" y="4675485"/>
            <a:ext cx="3475268" cy="78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36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Simple Linear Regression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18" name="Picture 5">
            <a:extLst>
              <a:ext uri="{FF2B5EF4-FFF2-40B4-BE49-F238E27FC236}">
                <a16:creationId xmlns:a16="http://schemas.microsoft.com/office/drawing/2014/main" id="{F83504F8-9F29-1950-4B6F-6051809FE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269" y="3503127"/>
            <a:ext cx="2095500" cy="419100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93BD3557-3E05-39DE-552C-4F8D39518F67}"/>
              </a:ext>
            </a:extLst>
          </p:cNvPr>
          <p:cNvGrpSpPr/>
          <p:nvPr/>
        </p:nvGrpSpPr>
        <p:grpSpPr>
          <a:xfrm>
            <a:off x="515697" y="1834080"/>
            <a:ext cx="5681028" cy="4410088"/>
            <a:chOff x="552432" y="1823812"/>
            <a:chExt cx="4927049" cy="3753342"/>
          </a:xfrm>
        </p:grpSpPr>
        <p:graphicFrame>
          <p:nvGraphicFramePr>
            <p:cNvPr id="19" name="Table">
              <a:extLst>
                <a:ext uri="{FF2B5EF4-FFF2-40B4-BE49-F238E27FC236}">
                  <a16:creationId xmlns:a16="http://schemas.microsoft.com/office/drawing/2014/main" id="{22D44150-AE84-BBB4-517B-0712560C57FA}"/>
                </a:ext>
              </a:extLst>
            </p:cNvPr>
            <p:cNvGraphicFramePr/>
            <p:nvPr/>
          </p:nvGraphicFramePr>
          <p:xfrm>
            <a:off x="1263472" y="1993743"/>
            <a:ext cx="4128638" cy="3269758"/>
          </p:xfrm>
          <a:graphic>
            <a:graphicData uri="http://schemas.openxmlformats.org/drawingml/2006/table">
              <a:tbl>
                <a:tblPr/>
                <a:tblGrid>
                  <a:gridCol w="43276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3276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3276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432767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432767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432767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432767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  <a:gridCol w="432767">
                    <a:extLst>
                      <a:ext uri="{9D8B030D-6E8A-4147-A177-3AD203B41FA5}">
                        <a16:colId xmlns:a16="http://schemas.microsoft.com/office/drawing/2014/main" val="20007"/>
                      </a:ext>
                    </a:extLst>
                  </a:gridCol>
                  <a:gridCol w="432767">
                    <a:extLst>
                      <a:ext uri="{9D8B030D-6E8A-4147-A177-3AD203B41FA5}">
                        <a16:colId xmlns:a16="http://schemas.microsoft.com/office/drawing/2014/main" val="20008"/>
                      </a:ext>
                    </a:extLst>
                  </a:gridCol>
                  <a:gridCol w="432767">
                    <a:extLst>
                      <a:ext uri="{9D8B030D-6E8A-4147-A177-3AD203B41FA5}">
                        <a16:colId xmlns:a16="http://schemas.microsoft.com/office/drawing/2014/main" val="20009"/>
                      </a:ext>
                    </a:extLst>
                  </a:gridCol>
                  <a:gridCol w="432767">
                    <a:extLst>
                      <a:ext uri="{9D8B030D-6E8A-4147-A177-3AD203B41FA5}">
                        <a16:colId xmlns:a16="http://schemas.microsoft.com/office/drawing/2014/main" val="20010"/>
                      </a:ext>
                    </a:extLst>
                  </a:gridCol>
                </a:tblGrid>
                <a:tr h="480236"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80236"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80236"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80236"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480236"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480236"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480236"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480236"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 dirty="0"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 dirty="0"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</a:tbl>
            </a:graphicData>
          </a:graphic>
        </p:graphicFrame>
        <p:sp>
          <p:nvSpPr>
            <p:cNvPr id="20" name="Rectangle">
              <a:extLst>
                <a:ext uri="{FF2B5EF4-FFF2-40B4-BE49-F238E27FC236}">
                  <a16:creationId xmlns:a16="http://schemas.microsoft.com/office/drawing/2014/main" id="{FA8CD354-2048-7B92-66FF-6F1846E2044C}"/>
                </a:ext>
              </a:extLst>
            </p:cNvPr>
            <p:cNvSpPr/>
            <p:nvPr/>
          </p:nvSpPr>
          <p:spPr>
            <a:xfrm>
              <a:off x="1240457" y="1993724"/>
              <a:ext cx="4151642" cy="3276915"/>
            </a:xfrm>
            <a:prstGeom prst="rect">
              <a:avLst/>
            </a:prstGeom>
            <a:solidFill>
              <a:srgbClr val="FFFFFF">
                <a:alpha val="65668"/>
              </a:srgbClr>
            </a:solidFill>
            <a:ln w="25400" cap="flat">
              <a:solidFill>
                <a:srgbClr val="FFFFFF">
                  <a:alpha val="65668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Education">
              <a:extLst>
                <a:ext uri="{FF2B5EF4-FFF2-40B4-BE49-F238E27FC236}">
                  <a16:creationId xmlns:a16="http://schemas.microsoft.com/office/drawing/2014/main" id="{9F74B477-0DDE-B04E-AAD8-6F91C867A261}"/>
                </a:ext>
              </a:extLst>
            </p:cNvPr>
            <p:cNvSpPr txBox="1"/>
            <p:nvPr/>
          </p:nvSpPr>
          <p:spPr>
            <a:xfrm>
              <a:off x="4650057" y="5315211"/>
              <a:ext cx="829424" cy="2619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1300" b="1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 algn="r" defTabSz="914400" hangingPunct="0"/>
              <a:r>
                <a:rPr sz="1400" kern="0" dirty="0">
                  <a:latin typeface="Helvetica"/>
                  <a:ea typeface="Helvetica"/>
                  <a:cs typeface="Helvetica"/>
                </a:rPr>
                <a:t>Education</a:t>
              </a:r>
            </a:p>
          </p:txBody>
        </p:sp>
        <p:grpSp>
          <p:nvGrpSpPr>
            <p:cNvPr id="22" name="Group">
              <a:extLst>
                <a:ext uri="{FF2B5EF4-FFF2-40B4-BE49-F238E27FC236}">
                  <a16:creationId xmlns:a16="http://schemas.microsoft.com/office/drawing/2014/main" id="{7070F4C8-FAB5-3085-7E08-3999D4AD19D5}"/>
                </a:ext>
              </a:extLst>
            </p:cNvPr>
            <p:cNvGrpSpPr/>
            <p:nvPr/>
          </p:nvGrpSpPr>
          <p:grpSpPr>
            <a:xfrm>
              <a:off x="1136472" y="1835777"/>
              <a:ext cx="4343008" cy="3554748"/>
              <a:chOff x="0" y="0"/>
              <a:chExt cx="4343007" cy="3554746"/>
            </a:xfrm>
          </p:grpSpPr>
          <p:sp>
            <p:nvSpPr>
              <p:cNvPr id="23" name="Line">
                <a:extLst>
                  <a:ext uri="{FF2B5EF4-FFF2-40B4-BE49-F238E27FC236}">
                    <a16:creationId xmlns:a16="http://schemas.microsoft.com/office/drawing/2014/main" id="{F4EF6CE7-92F0-8412-ED2D-34845BF9CED9}"/>
                  </a:ext>
                </a:extLst>
              </p:cNvPr>
              <p:cNvSpPr/>
              <p:nvPr/>
            </p:nvSpPr>
            <p:spPr>
              <a:xfrm>
                <a:off x="0" y="3427746"/>
                <a:ext cx="4343008" cy="1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bevel/>
                <a:tailEnd type="triangle" w="med" len="med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hangingPunct="0">
                  <a:spcBef>
                    <a:spcPts val="200"/>
                  </a:spcBef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Helvetica Light"/>
                  </a:defRPr>
                </a:pPr>
                <a:endParaRPr sz="1200" kern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24" name="Line">
                <a:extLst>
                  <a:ext uri="{FF2B5EF4-FFF2-40B4-BE49-F238E27FC236}">
                    <a16:creationId xmlns:a16="http://schemas.microsoft.com/office/drawing/2014/main" id="{4BC02032-B560-9FEE-FCBA-E6CD6A2EAAA0}"/>
                  </a:ext>
                </a:extLst>
              </p:cNvPr>
              <p:cNvSpPr/>
              <p:nvPr/>
            </p:nvSpPr>
            <p:spPr>
              <a:xfrm flipV="1">
                <a:off x="126999" y="0"/>
                <a:ext cx="2" cy="3554747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bevel/>
                <a:tailEnd type="triangle" w="med" len="med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hangingPunct="0">
                  <a:spcBef>
                    <a:spcPts val="200"/>
                  </a:spcBef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Helvetica Light"/>
                  </a:defRPr>
                </a:pPr>
                <a:endParaRPr sz="1200" kern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25" name="Circle">
                <a:extLst>
                  <a:ext uri="{FF2B5EF4-FFF2-40B4-BE49-F238E27FC236}">
                    <a16:creationId xmlns:a16="http://schemas.microsoft.com/office/drawing/2014/main" id="{48810BB5-84A7-C768-95E0-A7F38000B7DB}"/>
                  </a:ext>
                </a:extLst>
              </p:cNvPr>
              <p:cNvSpPr/>
              <p:nvPr/>
            </p:nvSpPr>
            <p:spPr>
              <a:xfrm>
                <a:off x="504311" y="2669152"/>
                <a:ext cx="127001" cy="127001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hangingPunct="0">
                  <a:def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Circle">
                <a:extLst>
                  <a:ext uri="{FF2B5EF4-FFF2-40B4-BE49-F238E27FC236}">
                    <a16:creationId xmlns:a16="http://schemas.microsoft.com/office/drawing/2014/main" id="{76BA1027-D7D3-9F28-D235-E1BA9E59AC8B}"/>
                  </a:ext>
                </a:extLst>
              </p:cNvPr>
              <p:cNvSpPr/>
              <p:nvPr/>
            </p:nvSpPr>
            <p:spPr>
              <a:xfrm>
                <a:off x="970320" y="2669152"/>
                <a:ext cx="127001" cy="127001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hangingPunct="0">
                  <a:def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Circle">
                <a:extLst>
                  <a:ext uri="{FF2B5EF4-FFF2-40B4-BE49-F238E27FC236}">
                    <a16:creationId xmlns:a16="http://schemas.microsoft.com/office/drawing/2014/main" id="{9EEB0B63-9162-F2EB-E6A5-AFEA79268C5F}"/>
                  </a:ext>
                </a:extLst>
              </p:cNvPr>
              <p:cNvSpPr/>
              <p:nvPr/>
            </p:nvSpPr>
            <p:spPr>
              <a:xfrm>
                <a:off x="970320" y="2205620"/>
                <a:ext cx="127001" cy="127001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hangingPunct="0">
                  <a:def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Circle">
                <a:extLst>
                  <a:ext uri="{FF2B5EF4-FFF2-40B4-BE49-F238E27FC236}">
                    <a16:creationId xmlns:a16="http://schemas.microsoft.com/office/drawing/2014/main" id="{B615B746-39CB-541E-0B97-50F28F15544F}"/>
                  </a:ext>
                </a:extLst>
              </p:cNvPr>
              <p:cNvSpPr/>
              <p:nvPr/>
            </p:nvSpPr>
            <p:spPr>
              <a:xfrm>
                <a:off x="1326971" y="2365427"/>
                <a:ext cx="127001" cy="127001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hangingPunct="0">
                  <a:def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Circle">
                <a:extLst>
                  <a:ext uri="{FF2B5EF4-FFF2-40B4-BE49-F238E27FC236}">
                    <a16:creationId xmlns:a16="http://schemas.microsoft.com/office/drawing/2014/main" id="{20248691-6522-E852-5BC7-87C5E0D0D7A0}"/>
                  </a:ext>
                </a:extLst>
              </p:cNvPr>
              <p:cNvSpPr/>
              <p:nvPr/>
            </p:nvSpPr>
            <p:spPr>
              <a:xfrm>
                <a:off x="1326971" y="2026418"/>
                <a:ext cx="127001" cy="127001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hangingPunct="0">
                  <a:def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Circle">
                <a:extLst>
                  <a:ext uri="{FF2B5EF4-FFF2-40B4-BE49-F238E27FC236}">
                    <a16:creationId xmlns:a16="http://schemas.microsoft.com/office/drawing/2014/main" id="{5E9919E8-897C-FB30-D040-8D40A1EB3346}"/>
                  </a:ext>
                </a:extLst>
              </p:cNvPr>
              <p:cNvSpPr/>
              <p:nvPr/>
            </p:nvSpPr>
            <p:spPr>
              <a:xfrm>
                <a:off x="2011696" y="1755306"/>
                <a:ext cx="127001" cy="127001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hangingPunct="0">
                  <a:def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Circle">
                <a:extLst>
                  <a:ext uri="{FF2B5EF4-FFF2-40B4-BE49-F238E27FC236}">
                    <a16:creationId xmlns:a16="http://schemas.microsoft.com/office/drawing/2014/main" id="{F08ADD0A-D169-B6C8-3713-08FEF643D6AE}"/>
                  </a:ext>
                </a:extLst>
              </p:cNvPr>
              <p:cNvSpPr/>
              <p:nvPr/>
            </p:nvSpPr>
            <p:spPr>
              <a:xfrm>
                <a:off x="2455833" y="1755306"/>
                <a:ext cx="127001" cy="127001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hangingPunct="0">
                  <a:def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Circle">
                <a:extLst>
                  <a:ext uri="{FF2B5EF4-FFF2-40B4-BE49-F238E27FC236}">
                    <a16:creationId xmlns:a16="http://schemas.microsoft.com/office/drawing/2014/main" id="{18B921FE-CE8F-7DFB-6CD9-3CA508CA61CD}"/>
                  </a:ext>
                </a:extLst>
              </p:cNvPr>
              <p:cNvSpPr/>
              <p:nvPr/>
            </p:nvSpPr>
            <p:spPr>
              <a:xfrm>
                <a:off x="2331310" y="1335517"/>
                <a:ext cx="127001" cy="127001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hangingPunct="0">
                  <a:def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Circle">
                <a:extLst>
                  <a:ext uri="{FF2B5EF4-FFF2-40B4-BE49-F238E27FC236}">
                    <a16:creationId xmlns:a16="http://schemas.microsoft.com/office/drawing/2014/main" id="{D12847F8-9C3F-79B2-CFB7-272188CAF48A}"/>
                  </a:ext>
                </a:extLst>
              </p:cNvPr>
              <p:cNvSpPr/>
              <p:nvPr/>
            </p:nvSpPr>
            <p:spPr>
              <a:xfrm>
                <a:off x="2742640" y="1335517"/>
                <a:ext cx="127001" cy="127001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hangingPunct="0">
                  <a:def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" name="Income">
              <a:extLst>
                <a:ext uri="{FF2B5EF4-FFF2-40B4-BE49-F238E27FC236}">
                  <a16:creationId xmlns:a16="http://schemas.microsoft.com/office/drawing/2014/main" id="{84213549-3D09-5D68-B9A1-65A13339D034}"/>
                </a:ext>
              </a:extLst>
            </p:cNvPr>
            <p:cNvSpPr txBox="1"/>
            <p:nvPr/>
          </p:nvSpPr>
          <p:spPr>
            <a:xfrm>
              <a:off x="552432" y="1823812"/>
              <a:ext cx="623667" cy="2619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1300" b="1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 algn="r" defTabSz="914400" hangingPunct="0"/>
              <a:r>
                <a:rPr sz="1400" kern="0" dirty="0">
                  <a:latin typeface="Helvetica"/>
                  <a:ea typeface="Helvetica"/>
                  <a:cs typeface="Helvetica"/>
                </a:rPr>
                <a:t>Income</a:t>
              </a:r>
            </a:p>
          </p:txBody>
        </p:sp>
        <p:sp>
          <p:nvSpPr>
            <p:cNvPr id="35" name="Circle">
              <a:extLst>
                <a:ext uri="{FF2B5EF4-FFF2-40B4-BE49-F238E27FC236}">
                  <a16:creationId xmlns:a16="http://schemas.microsoft.com/office/drawing/2014/main" id="{C166707C-3B86-6520-89A0-A3E12E36A719}"/>
                </a:ext>
              </a:extLst>
            </p:cNvPr>
            <p:cNvSpPr/>
            <p:nvPr/>
          </p:nvSpPr>
          <p:spPr>
            <a:xfrm>
              <a:off x="3300568" y="3743484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Circle">
              <a:extLst>
                <a:ext uri="{FF2B5EF4-FFF2-40B4-BE49-F238E27FC236}">
                  <a16:creationId xmlns:a16="http://schemas.microsoft.com/office/drawing/2014/main" id="{DBE8CC0D-F9F1-4039-FE94-120EA7A85D5F}"/>
                </a:ext>
              </a:extLst>
            </p:cNvPr>
            <p:cNvSpPr/>
            <p:nvPr/>
          </p:nvSpPr>
          <p:spPr>
            <a:xfrm>
              <a:off x="4646795" y="3850671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Circle">
              <a:extLst>
                <a:ext uri="{FF2B5EF4-FFF2-40B4-BE49-F238E27FC236}">
                  <a16:creationId xmlns:a16="http://schemas.microsoft.com/office/drawing/2014/main" id="{255CD4C6-B22A-AD17-E9A2-5EB0F3D2273A}"/>
                </a:ext>
              </a:extLst>
            </p:cNvPr>
            <p:cNvSpPr/>
            <p:nvPr/>
          </p:nvSpPr>
          <p:spPr>
            <a:xfrm>
              <a:off x="4150353" y="3422650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" name="Straight Connector 58">
              <a:extLst>
                <a:ext uri="{FF2B5EF4-FFF2-40B4-BE49-F238E27FC236}">
                  <a16:creationId xmlns:a16="http://schemas.microsoft.com/office/drawing/2014/main" id="{C63B035F-2ECA-D6E1-7A27-FDC000BA11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5881" y="2714481"/>
              <a:ext cx="4343009" cy="2262334"/>
            </a:xfrm>
            <a:prstGeom prst="line">
              <a:avLst/>
            </a:prstGeom>
            <a:ln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2811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Overfitting and Ockham’s razor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71D04E-E2E3-6110-59D4-A85E20281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44" y="1339755"/>
            <a:ext cx="9925974" cy="43065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9484DE-4BA8-4191-1ED3-7CE46DFEECDF}"/>
              </a:ext>
            </a:extLst>
          </p:cNvPr>
          <p:cNvSpPr txBox="1"/>
          <p:nvPr/>
        </p:nvSpPr>
        <p:spPr>
          <a:xfrm>
            <a:off x="833716" y="5692513"/>
            <a:ext cx="9925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AIMA 18.2: One answer is to prefer the </a:t>
            </a:r>
            <a:r>
              <a:rPr lang="en-US" b="1" i="1" dirty="0"/>
              <a:t>simplest</a:t>
            </a:r>
            <a:r>
              <a:rPr lang="en-US" i="1" dirty="0"/>
              <a:t> </a:t>
            </a:r>
            <a:r>
              <a:rPr lang="en-US" dirty="0"/>
              <a:t>hypothesis consistent with the data. This principle is called </a:t>
            </a:r>
            <a:r>
              <a:rPr lang="en-US" b="1" dirty="0"/>
              <a:t>Ockham’s razor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523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What is Machine Learning?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5AC9D6C-3F2A-41CD-E614-F20D3295C868}"/>
              </a:ext>
            </a:extLst>
          </p:cNvPr>
          <p:cNvSpPr txBox="1">
            <a:spLocks/>
          </p:cNvSpPr>
          <p:nvPr/>
        </p:nvSpPr>
        <p:spPr>
          <a:xfrm>
            <a:off x="599322" y="1211652"/>
            <a:ext cx="10087919" cy="48798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ore-KR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“ML” Coined by Arthur Samuel</a:t>
            </a:r>
          </a:p>
          <a:p>
            <a:pPr>
              <a:lnSpc>
                <a:spcPct val="150000"/>
              </a:lnSpc>
            </a:pPr>
            <a:r>
              <a:rPr lang="en-US" altLang="ko-Kore-KR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Samuel Checkers-playing Program</a:t>
            </a:r>
          </a:p>
          <a:p>
            <a:pPr>
              <a:lnSpc>
                <a:spcPct val="150000"/>
              </a:lnSpc>
            </a:pPr>
            <a:r>
              <a:rPr lang="en-US" altLang="ko-Kore-KR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ML is a Field of study that gives computers the ability to learn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ore-KR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      without being explicitly programmed (1959)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ore-KR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Well-posed learning problem by Tom Mitchell </a:t>
            </a:r>
          </a:p>
          <a:p>
            <a:pPr>
              <a:lnSpc>
                <a:spcPct val="150000"/>
              </a:lnSpc>
            </a:pPr>
            <a:r>
              <a:rPr lang="en-US" altLang="ko-Kore-KR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 computer program is said to </a:t>
            </a:r>
            <a:r>
              <a:rPr lang="en-US" altLang="ko-Kore-KR" sz="1800" dirty="0">
                <a:solidFill>
                  <a:srgbClr val="FF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learn</a:t>
            </a:r>
            <a:r>
              <a:rPr lang="en-US" altLang="ko-Kore-KR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from experience E </a:t>
            </a:r>
            <a:r>
              <a:rPr lang="en-US" altLang="ko-Kore-KR" sz="18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w.r.t.</a:t>
            </a:r>
            <a:r>
              <a:rPr lang="en-US" altLang="ko-Kore-KR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some task T and some performance measure P, if its performance on T as measured by P, improves w/ experience E.</a:t>
            </a:r>
          </a:p>
          <a:p>
            <a:pPr lvl="1">
              <a:lnSpc>
                <a:spcPct val="150000"/>
              </a:lnSpc>
            </a:pPr>
            <a:r>
              <a:rPr lang="en-US" altLang="ko-Kore-KR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Task T</a:t>
            </a:r>
          </a:p>
          <a:p>
            <a:pPr lvl="1">
              <a:lnSpc>
                <a:spcPct val="150000"/>
              </a:lnSpc>
            </a:pPr>
            <a:r>
              <a:rPr lang="en-US" altLang="ko-Kore-KR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Experience E</a:t>
            </a:r>
          </a:p>
          <a:p>
            <a:pPr lvl="1">
              <a:lnSpc>
                <a:spcPct val="150000"/>
              </a:lnSpc>
            </a:pPr>
            <a:r>
              <a:rPr lang="en-US" altLang="ko-Kore-KR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Performance P</a:t>
            </a:r>
          </a:p>
        </p:txBody>
      </p:sp>
    </p:spTree>
    <p:extLst>
      <p:ext uri="{BB962C8B-B14F-4D97-AF65-F5344CB8AC3E}">
        <p14:creationId xmlns:p14="http://schemas.microsoft.com/office/powerpoint/2010/main" val="1081984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Learning Tasks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FD13906-87C3-4F71-BC66-C33EBC6BB128}"/>
              </a:ext>
            </a:extLst>
          </p:cNvPr>
          <p:cNvSpPr txBox="1">
            <a:spLocks/>
          </p:cNvSpPr>
          <p:nvPr/>
        </p:nvSpPr>
        <p:spPr>
          <a:xfrm>
            <a:off x="575598" y="1253411"/>
            <a:ext cx="10370308" cy="483475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Improve on task T, with respect to performance metric P, based on experience 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T: Playing checkers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E: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058543D-EEB0-CEBE-E720-F0EC576C6D99}"/>
              </a:ext>
            </a:extLst>
          </p:cNvPr>
          <p:cNvSpPr txBox="1">
            <a:spLocks/>
          </p:cNvSpPr>
          <p:nvPr/>
        </p:nvSpPr>
        <p:spPr>
          <a:xfrm>
            <a:off x="575598" y="2871541"/>
            <a:ext cx="10370308" cy="113568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T: Recognizing hand-written words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E: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1322903-D98C-090A-1086-90E70712850A}"/>
              </a:ext>
            </a:extLst>
          </p:cNvPr>
          <p:cNvSpPr txBox="1">
            <a:spLocks/>
          </p:cNvSpPr>
          <p:nvPr/>
        </p:nvSpPr>
        <p:spPr>
          <a:xfrm>
            <a:off x="575598" y="4162457"/>
            <a:ext cx="10370308" cy="113568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T: Driving on four-lane highways using vision sensors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E: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45C3B9A-D9C0-EC38-5705-2E60B9938259}"/>
              </a:ext>
            </a:extLst>
          </p:cNvPr>
          <p:cNvSpPr txBox="1">
            <a:spLocks/>
          </p:cNvSpPr>
          <p:nvPr/>
        </p:nvSpPr>
        <p:spPr>
          <a:xfrm>
            <a:off x="575598" y="5453374"/>
            <a:ext cx="10370308" cy="483475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T: Categorize email messages as spam or legitimate.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E:</a:t>
            </a:r>
          </a:p>
        </p:txBody>
      </p:sp>
    </p:spTree>
    <p:extLst>
      <p:ext uri="{BB962C8B-B14F-4D97-AF65-F5344CB8AC3E}">
        <p14:creationId xmlns:p14="http://schemas.microsoft.com/office/powerpoint/2010/main" val="3088579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Examples of ML problems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B23421D-7EDC-BB9A-B77B-8B7E77865196}"/>
              </a:ext>
            </a:extLst>
          </p:cNvPr>
          <p:cNvSpPr txBox="1">
            <a:spLocks/>
          </p:cNvSpPr>
          <p:nvPr/>
        </p:nvSpPr>
        <p:spPr>
          <a:xfrm>
            <a:off x="471949" y="1271307"/>
            <a:ext cx="8229600" cy="28703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Pattern recognition</a:t>
            </a:r>
          </a:p>
          <a:p>
            <a:pPr lvl="1"/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Face ID</a:t>
            </a:r>
          </a:p>
          <a:p>
            <a:pPr lvl="1"/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Speech recognition</a:t>
            </a:r>
          </a:p>
          <a:p>
            <a:pPr lvl="1"/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Medical Images</a:t>
            </a:r>
          </a:p>
          <a:p>
            <a:pPr lvl="1"/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Spam Filtering</a:t>
            </a:r>
          </a:p>
          <a:p>
            <a:pPr lvl="1"/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Optical Character Recognition (OCR)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…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9FB6C5C-3B12-F007-C283-065FAF5E909C}"/>
              </a:ext>
            </a:extLst>
          </p:cNvPr>
          <p:cNvSpPr txBox="1">
            <a:spLocks/>
          </p:cNvSpPr>
          <p:nvPr/>
        </p:nvSpPr>
        <p:spPr>
          <a:xfrm>
            <a:off x="471949" y="4284668"/>
            <a:ext cx="8229600" cy="43153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Generating Patterns</a:t>
            </a:r>
          </a:p>
          <a:p>
            <a:pPr lvl="1"/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Generating images, music, motion sequences</a:t>
            </a:r>
          </a:p>
          <a:p>
            <a:pPr lvl="1"/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Generating News, novels, articles</a:t>
            </a:r>
          </a:p>
          <a:p>
            <a:pPr lvl="1"/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Text-to-speech (TTS)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9103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Examples of ML problems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916432E-46B5-BBE5-6B14-8D9D3E33EADF}"/>
              </a:ext>
            </a:extLst>
          </p:cNvPr>
          <p:cNvSpPr txBox="1">
            <a:spLocks/>
          </p:cNvSpPr>
          <p:nvPr/>
        </p:nvSpPr>
        <p:spPr>
          <a:xfrm>
            <a:off x="471949" y="1393918"/>
            <a:ext cx="8229600" cy="24519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Recognizing anomalies:</a:t>
            </a:r>
          </a:p>
          <a:p>
            <a:pPr lvl="1"/>
            <a:r>
              <a:rPr 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Unusual credit card transactions</a:t>
            </a:r>
          </a:p>
          <a:p>
            <a:pPr lvl="1"/>
            <a:r>
              <a:rPr 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Unusual network traffics</a:t>
            </a:r>
          </a:p>
          <a:p>
            <a:pPr lvl="1"/>
            <a:r>
              <a:rPr 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Unusual patterns of signals from sensors at factories, power plants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…</a:t>
            </a:r>
            <a:endParaRPr 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4532224-E869-2367-4974-F547DEC2F228}"/>
              </a:ext>
            </a:extLst>
          </p:cNvPr>
          <p:cNvSpPr txBox="1">
            <a:spLocks/>
          </p:cNvSpPr>
          <p:nvPr/>
        </p:nvSpPr>
        <p:spPr>
          <a:xfrm>
            <a:off x="471949" y="3845860"/>
            <a:ext cx="8229600" cy="43153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Planning/decision making</a:t>
            </a:r>
          </a:p>
          <a:p>
            <a:pPr lvl="1"/>
            <a:r>
              <a:rPr 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Learn how to play games </a:t>
            </a:r>
          </a:p>
          <a:p>
            <a:pPr lvl="2"/>
            <a:r>
              <a:rPr 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AlphaGo, AlphaStar</a:t>
            </a:r>
            <a:endParaRPr 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831E245-EE37-DB04-5332-CD3061067878}"/>
              </a:ext>
            </a:extLst>
          </p:cNvPr>
          <p:cNvSpPr txBox="1">
            <a:spLocks/>
          </p:cNvSpPr>
          <p:nvPr/>
        </p:nvSpPr>
        <p:spPr>
          <a:xfrm>
            <a:off x="5619558" y="3845859"/>
            <a:ext cx="8229600" cy="43153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Prediction:</a:t>
            </a:r>
          </a:p>
          <a:p>
            <a:pPr lvl="1"/>
            <a:r>
              <a:rPr 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Predict future stock prices</a:t>
            </a:r>
          </a:p>
          <a:p>
            <a:pPr lvl="1"/>
            <a:r>
              <a:rPr 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Currency exchange rates</a:t>
            </a:r>
          </a:p>
          <a:p>
            <a:pPr lvl="1"/>
            <a:r>
              <a:rPr 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Disease progression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…</a:t>
            </a:r>
            <a:endParaRPr 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0098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Type of Learning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F09D0C-4807-1E2B-DFAD-E174E1883785}"/>
              </a:ext>
            </a:extLst>
          </p:cNvPr>
          <p:cNvSpPr txBox="1">
            <a:spLocks/>
          </p:cNvSpPr>
          <p:nvPr/>
        </p:nvSpPr>
        <p:spPr>
          <a:xfrm>
            <a:off x="457200" y="1810776"/>
            <a:ext cx="8229600" cy="431538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Supervised learning</a:t>
            </a:r>
          </a:p>
          <a:p>
            <a:pPr lvl="1"/>
            <a:r>
              <a:rPr 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Training data + desired labels</a:t>
            </a:r>
          </a:p>
          <a:p>
            <a:r>
              <a:rPr 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Unsupervised learning</a:t>
            </a:r>
          </a:p>
          <a:p>
            <a:pPr lvl="1"/>
            <a:r>
              <a:rPr 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Training data (w</a:t>
            </a:r>
            <a:r>
              <a:rPr lang="en-US" altLang="ko-KR">
                <a:latin typeface="NanumSquareOTF_ac" panose="020B0600000101010101" pitchFamily="34" charset="-127"/>
                <a:ea typeface="NanumSquareOTF_ac" panose="020B0600000101010101" pitchFamily="34" charset="-127"/>
              </a:rPr>
              <a:t>/o</a:t>
            </a:r>
            <a:r>
              <a:rPr 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 desired labels)</a:t>
            </a:r>
          </a:p>
          <a:p>
            <a:r>
              <a:rPr 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Semi-supervised learning</a:t>
            </a:r>
          </a:p>
          <a:p>
            <a:pPr lvl="1"/>
            <a:r>
              <a:rPr 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Training data + a few desired outputs</a:t>
            </a:r>
          </a:p>
          <a:p>
            <a:r>
              <a:rPr 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Reinforcement learning</a:t>
            </a:r>
          </a:p>
          <a:p>
            <a:pPr lvl="1"/>
            <a:r>
              <a:rPr 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Rewards from sequence of actions</a:t>
            </a:r>
          </a:p>
          <a:p>
            <a:endParaRPr 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70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5CE3BE1-0F06-942E-E2FB-59C37BF7BCEA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Study Introduction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CBF417-2E08-61AD-186B-8C865EE2BB11}"/>
              </a:ext>
            </a:extLst>
          </p:cNvPr>
          <p:cNvSpPr txBox="1"/>
          <p:nvPr/>
        </p:nvSpPr>
        <p:spPr>
          <a:xfrm>
            <a:off x="575598" y="1201568"/>
            <a:ext cx="8531503" cy="45058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60000"/>
              </a:lnSpc>
              <a:buFont typeface="Wingdings" pitchFamily="2" charset="2"/>
              <a:buChar char="q"/>
            </a:pPr>
            <a:r>
              <a:rPr kumimoji="1" lang="ko-Kore-KR" alt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허준환</a:t>
            </a:r>
            <a:r>
              <a:rPr kumimoji="1" lang="ko-KR" alt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(junhwan26@korea.ac.kr)</a:t>
            </a:r>
            <a:r>
              <a:rPr kumimoji="1" lang="ko-KR" alt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endParaRPr kumimoji="1" lang="en-US" altLang="ko-KR" sz="2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457200" indent="-457200">
              <a:lnSpc>
                <a:spcPct val="160000"/>
              </a:lnSpc>
              <a:buFont typeface="Wingdings" pitchFamily="2" charset="2"/>
              <a:buChar char="q"/>
            </a:pPr>
            <a:r>
              <a:rPr kumimoji="1" lang="ko-KR" alt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매주 금 </a:t>
            </a:r>
            <a:r>
              <a:rPr kumimoji="1" lang="en-US" altLang="ko-KR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16</a:t>
            </a:r>
            <a:r>
              <a:rPr kumimoji="1" lang="ko-KR" alt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시</a:t>
            </a:r>
            <a:r>
              <a:rPr kumimoji="1" lang="en-US" altLang="ko-KR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~18</a:t>
            </a:r>
            <a:r>
              <a:rPr kumimoji="1" lang="ko-KR" alt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시</a:t>
            </a:r>
            <a:endParaRPr kumimoji="1" lang="en-US" altLang="ko-KR" sz="2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457200" indent="-457200">
              <a:lnSpc>
                <a:spcPct val="160000"/>
              </a:lnSpc>
              <a:buFont typeface="Wingdings" pitchFamily="2" charset="2"/>
              <a:buChar char="q"/>
            </a:pPr>
            <a:r>
              <a:rPr kumimoji="1" lang="en-US" altLang="ko-KR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Ref</a:t>
            </a:r>
          </a:p>
          <a:p>
            <a:pPr marL="914400" lvl="1" indent="-457200">
              <a:lnSpc>
                <a:spcPct val="160000"/>
              </a:lnSpc>
              <a:buFont typeface="Wingdings" pitchFamily="2" charset="2"/>
              <a:buChar char="q"/>
            </a:pPr>
            <a:r>
              <a:rPr kumimoji="1" lang="en-US" altLang="ko-KR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22-1</a:t>
            </a:r>
            <a:r>
              <a:rPr kumimoji="1" lang="ko-KR" alt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김현우 교수님 </a:t>
            </a:r>
            <a:r>
              <a:rPr kumimoji="1" lang="en-US" altLang="ko-KR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COSE361 </a:t>
            </a:r>
          </a:p>
          <a:p>
            <a:pPr marL="914400" lvl="1" indent="-457200">
              <a:lnSpc>
                <a:spcPct val="160000"/>
              </a:lnSpc>
              <a:buFont typeface="Wingdings" pitchFamily="2" charset="2"/>
              <a:buChar char="q"/>
            </a:pPr>
            <a:r>
              <a:rPr kumimoji="1" lang="en-US" altLang="ko-KR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CS188 : </a:t>
            </a:r>
            <a:r>
              <a:rPr kumimoji="1" lang="en-US" altLang="ko-KR" sz="2400" dirty="0">
                <a:latin typeface="NanumSquareOTF_ac" panose="020B0600000101010101" pitchFamily="34" charset="-127"/>
                <a:ea typeface="NanumSquareOTF_ac" panose="020B0600000101010101" pitchFamily="34" charset="-127"/>
                <a:hlinkClick r:id="rId2"/>
              </a:rPr>
              <a:t>https://inst.eecs.berkeley.edu/~cs188/fa22/</a:t>
            </a:r>
            <a:endParaRPr kumimoji="1" lang="en-US" altLang="ko-KR" sz="2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914400" lvl="1" indent="-457200">
              <a:lnSpc>
                <a:spcPct val="160000"/>
              </a:lnSpc>
              <a:buFont typeface="Wingdings" pitchFamily="2" charset="2"/>
              <a:buChar char="q"/>
            </a:pPr>
            <a:endParaRPr kumimoji="1" lang="en-US" altLang="ko-KR" sz="2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457200" indent="-457200">
              <a:lnSpc>
                <a:spcPct val="160000"/>
              </a:lnSpc>
              <a:buFont typeface="Wingdings" pitchFamily="2" charset="2"/>
              <a:buChar char="q"/>
            </a:pPr>
            <a:endParaRPr kumimoji="1" lang="en-US" altLang="ko-KR" sz="2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33111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Supervised Learning: Regression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C53424C3-FF27-1CE2-F677-8B0E62C08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486" y="1626183"/>
            <a:ext cx="6351516" cy="3923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7EE901F-C6CF-A53E-1564-B4680BE9B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2578713"/>
            <a:ext cx="2438400" cy="469900"/>
          </a:xfrm>
          <a:prstGeom prst="rect">
            <a:avLst/>
          </a:prstGeom>
        </p:spPr>
      </p:pic>
      <p:pic>
        <p:nvPicPr>
          <p:cNvPr id="7" name="Picture 11">
            <a:extLst>
              <a:ext uri="{FF2B5EF4-FFF2-40B4-BE49-F238E27FC236}">
                <a16:creationId xmlns:a16="http://schemas.microsoft.com/office/drawing/2014/main" id="{D7E2A914-974F-5BE7-90E8-BA206BFAA4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419" y="3313486"/>
            <a:ext cx="4704663" cy="3112919"/>
          </a:xfrm>
          <a:prstGeom prst="rect">
            <a:avLst/>
          </a:prstGeom>
        </p:spPr>
      </p:pic>
      <p:pic>
        <p:nvPicPr>
          <p:cNvPr id="8" name="Picture 13">
            <a:extLst>
              <a:ext uri="{FF2B5EF4-FFF2-40B4-BE49-F238E27FC236}">
                <a16:creationId xmlns:a16="http://schemas.microsoft.com/office/drawing/2014/main" id="{1E9DA907-2407-8843-DEA1-6C6BE27F07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5060" y="3048613"/>
            <a:ext cx="4704662" cy="352849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D116CC4-DCF0-114D-96AD-3CD329A4CC37}"/>
              </a:ext>
            </a:extLst>
          </p:cNvPr>
          <p:cNvSpPr txBox="1">
            <a:spLocks/>
          </p:cNvSpPr>
          <p:nvPr/>
        </p:nvSpPr>
        <p:spPr>
          <a:xfrm>
            <a:off x="575598" y="1274312"/>
            <a:ext cx="3615402" cy="19664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Given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Learn a function:</a:t>
            </a:r>
          </a:p>
        </p:txBody>
      </p:sp>
    </p:spTree>
    <p:extLst>
      <p:ext uri="{BB962C8B-B14F-4D97-AF65-F5344CB8AC3E}">
        <p14:creationId xmlns:p14="http://schemas.microsoft.com/office/powerpoint/2010/main" val="1530485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Supervised Learning: classification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17EE901F-C6CF-A53E-1564-B4680BE9B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2578713"/>
            <a:ext cx="2438400" cy="4699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D116CC4-DCF0-114D-96AD-3CD329A4CC37}"/>
              </a:ext>
            </a:extLst>
          </p:cNvPr>
          <p:cNvSpPr txBox="1">
            <a:spLocks/>
          </p:cNvSpPr>
          <p:nvPr/>
        </p:nvSpPr>
        <p:spPr>
          <a:xfrm>
            <a:off x="575598" y="1274312"/>
            <a:ext cx="3615402" cy="19664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Given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Learn a function:</a:t>
            </a:r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3568586A-BF07-AC85-5011-7E834CEC4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293" y="1639771"/>
            <a:ext cx="7189474" cy="365125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359A5E5B-ED4F-6C8F-216B-20FADF8FBB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9725" y="3240742"/>
            <a:ext cx="7219665" cy="315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40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Unsupervised Learning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D116CC4-DCF0-114D-96AD-3CD329A4CC37}"/>
              </a:ext>
            </a:extLst>
          </p:cNvPr>
          <p:cNvSpPr txBox="1">
            <a:spLocks/>
          </p:cNvSpPr>
          <p:nvPr/>
        </p:nvSpPr>
        <p:spPr>
          <a:xfrm>
            <a:off x="696622" y="1272970"/>
            <a:ext cx="3615402" cy="12402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Given 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7E3F6636-567F-3898-CBB7-B75856EE6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539" y="1668583"/>
            <a:ext cx="4370790" cy="3683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018D9F-7C11-D4ED-E4E8-904EF2695291}"/>
              </a:ext>
            </a:extLst>
          </p:cNvPr>
          <p:cNvSpPr txBox="1"/>
          <p:nvPr/>
        </p:nvSpPr>
        <p:spPr>
          <a:xfrm>
            <a:off x="471949" y="2105074"/>
            <a:ext cx="6098240" cy="971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Find clusters (or hidden structure of X)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Clustering, Dimensionality Reduction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8F612876-638B-42DC-B8CD-575128878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925" y="3144476"/>
            <a:ext cx="7521322" cy="3208638"/>
          </a:xfrm>
          <a:prstGeom prst="rect">
            <a:avLst/>
          </a:prstGeom>
        </p:spPr>
      </p:pic>
      <p:sp>
        <p:nvSpPr>
          <p:cNvPr id="12" name="Rectangle 10">
            <a:extLst>
              <a:ext uri="{FF2B5EF4-FFF2-40B4-BE49-F238E27FC236}">
                <a16:creationId xmlns:a16="http://schemas.microsoft.com/office/drawing/2014/main" id="{7C1455F3-6CE2-CAD9-2A80-5F8F4499107F}"/>
              </a:ext>
            </a:extLst>
          </p:cNvPr>
          <p:cNvSpPr/>
          <p:nvPr/>
        </p:nvSpPr>
        <p:spPr>
          <a:xfrm>
            <a:off x="1178925" y="6051892"/>
            <a:ext cx="70476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https://www.kaggle.com/cdabakoglu/clustering-mall-customers-k-means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872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Reinforcement Learning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192AE7B-02DB-C425-714D-A0729560237E}"/>
              </a:ext>
            </a:extLst>
          </p:cNvPr>
          <p:cNvSpPr txBox="1">
            <a:spLocks/>
          </p:cNvSpPr>
          <p:nvPr/>
        </p:nvSpPr>
        <p:spPr>
          <a:xfrm>
            <a:off x="471949" y="1395138"/>
            <a:ext cx="9090212" cy="504722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Given a sequence of states and actions with</a:t>
            </a:r>
          </a:p>
          <a:p>
            <a:pPr lvl="1">
              <a:lnSpc>
                <a:spcPct val="150000"/>
              </a:lnSpc>
            </a:pPr>
            <a:r>
              <a:rPr 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(delayed) rewards, output a policy</a:t>
            </a:r>
          </a:p>
          <a:p>
            <a:pPr lvl="1">
              <a:lnSpc>
                <a:spcPct val="150000"/>
              </a:lnSpc>
            </a:pPr>
            <a:r>
              <a:rPr 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Policy is a mapping from state -&gt; actions that</a:t>
            </a:r>
          </a:p>
          <a:p>
            <a:pPr lvl="1">
              <a:lnSpc>
                <a:spcPct val="150000"/>
              </a:lnSpc>
            </a:pPr>
            <a:r>
              <a:rPr 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tells you what to do in a given state</a:t>
            </a:r>
          </a:p>
          <a:p>
            <a:pPr>
              <a:lnSpc>
                <a:spcPct val="150000"/>
              </a:lnSpc>
            </a:pPr>
            <a:endParaRPr lang="en-US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Examples:</a:t>
            </a:r>
          </a:p>
          <a:p>
            <a:pPr lvl="1">
              <a:lnSpc>
                <a:spcPct val="150000"/>
              </a:lnSpc>
            </a:pPr>
            <a:r>
              <a:rPr 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Game playing</a:t>
            </a:r>
          </a:p>
          <a:p>
            <a:pPr lvl="1">
              <a:lnSpc>
                <a:spcPct val="150000"/>
              </a:lnSpc>
            </a:pPr>
            <a:r>
              <a:rPr 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Robot in a maze</a:t>
            </a:r>
          </a:p>
          <a:p>
            <a:pPr lvl="1">
              <a:lnSpc>
                <a:spcPct val="150000"/>
              </a:lnSpc>
            </a:pPr>
            <a:r>
              <a:rPr lang="en-US">
                <a:latin typeface="NanumSquareOTF_ac" panose="020B0600000101010101" pitchFamily="34" charset="-127"/>
                <a:ea typeface="NanumSquareOTF_ac" panose="020B0600000101010101" pitchFamily="34" charset="-127"/>
              </a:rPr>
              <a:t>Balance a pole on your hand</a:t>
            </a:r>
          </a:p>
          <a:p>
            <a:pPr>
              <a:lnSpc>
                <a:spcPct val="150000"/>
              </a:lnSpc>
            </a:pPr>
            <a:endParaRPr 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96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The Agent-Environment Interface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A80CF12-C432-7C5E-8845-E74416986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616" y="1280942"/>
            <a:ext cx="5464267" cy="190614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334C140-D5DC-79FF-1FC3-50E81C6BFDF3}"/>
              </a:ext>
            </a:extLst>
          </p:cNvPr>
          <p:cNvSpPr txBox="1">
            <a:spLocks/>
          </p:cNvSpPr>
          <p:nvPr/>
        </p:nvSpPr>
        <p:spPr>
          <a:xfrm>
            <a:off x="471949" y="3266456"/>
            <a:ext cx="11214847" cy="33641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Agent and environment interact at discrete time steps : t = 0, 1, 2, …,  K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Agent observes state at step t :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produces action at step t :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gets resulting reward :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and resulting next state : 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CD8F4374-CDDD-8D91-842F-5993F156EDAD}"/>
              </a:ext>
            </a:extLst>
          </p:cNvPr>
          <p:cNvSpPr/>
          <p:nvPr/>
        </p:nvSpPr>
        <p:spPr>
          <a:xfrm>
            <a:off x="9421790" y="6432277"/>
            <a:ext cx="29820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Slide credit:  Sutton &amp;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Barto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Helvetica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D7FA86-FC72-0145-FF90-E15767D0D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347" y="4764195"/>
            <a:ext cx="1094570" cy="3686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E39D05-4F71-8390-1B52-C9497F774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2632" y="4047412"/>
            <a:ext cx="1713470" cy="406400"/>
          </a:xfrm>
          <a:prstGeom prst="rect">
            <a:avLst/>
          </a:prstGeom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A2FAD4BA-7175-14A1-4C1D-F55A5385C4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7262" y="5443275"/>
            <a:ext cx="1699487" cy="406399"/>
          </a:xfrm>
          <a:prstGeom prst="rect">
            <a:avLst/>
          </a:prstGeom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8DF72BB0-F2AD-2AFD-DCC0-8B43760FD1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4459" y="6268665"/>
            <a:ext cx="7747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14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Training vs Test Distribution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ED1595-A1ED-590B-B785-42C338F7A951}"/>
              </a:ext>
            </a:extLst>
          </p:cNvPr>
          <p:cNvSpPr txBox="1"/>
          <p:nvPr/>
        </p:nvSpPr>
        <p:spPr>
          <a:xfrm>
            <a:off x="575598" y="1421266"/>
            <a:ext cx="10087920" cy="4471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Assumption: training/test examples are</a:t>
            </a:r>
            <a:r>
              <a:rPr lang="ko-KR" alt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ore-KR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independently drawn from the same overall distribution.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If examples are not independent, requires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ore-KR" sz="2400" dirty="0">
                <a:solidFill>
                  <a:srgbClr val="FF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	collective classification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If test distribution is different, requires</a:t>
            </a:r>
          </a:p>
          <a:p>
            <a:pPr>
              <a:lnSpc>
                <a:spcPct val="150000"/>
              </a:lnSpc>
            </a:pPr>
            <a:r>
              <a:rPr lang="en-US" altLang="ko-Kore-KR" sz="2400" dirty="0">
                <a:solidFill>
                  <a:srgbClr val="FF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	transfer learning</a:t>
            </a:r>
            <a:endParaRPr lang="en-US" altLang="ko-Kore-KR" sz="2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2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2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DDF8EEF9-16E2-67D6-D678-6300269E7CED}"/>
              </a:ext>
            </a:extLst>
          </p:cNvPr>
          <p:cNvSpPr/>
          <p:nvPr/>
        </p:nvSpPr>
        <p:spPr>
          <a:xfrm>
            <a:off x="9067532" y="6247611"/>
            <a:ext cx="2850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Slide credit: Ray Mooney</a:t>
            </a:r>
          </a:p>
        </p:txBody>
      </p:sp>
    </p:spTree>
    <p:extLst>
      <p:ext uri="{BB962C8B-B14F-4D97-AF65-F5344CB8AC3E}">
        <p14:creationId xmlns:p14="http://schemas.microsoft.com/office/powerpoint/2010/main" val="3524317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Programming vs ML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72FC121-A60B-1C67-2465-732CB981E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98" y="1819483"/>
            <a:ext cx="6091868" cy="38644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236FA2-D316-D47B-1493-34E18378B38E}"/>
              </a:ext>
            </a:extLst>
          </p:cNvPr>
          <p:cNvSpPr txBox="1"/>
          <p:nvPr/>
        </p:nvSpPr>
        <p:spPr>
          <a:xfrm>
            <a:off x="7172325" y="1201568"/>
            <a:ext cx="4647640" cy="3918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3600" b="1" dirty="0">
                <a:latin typeface="NanumSquareOTF_ac Bold" panose="020B0600000101010101" pitchFamily="34" charset="-127"/>
                <a:ea typeface="NanumSquareOTF_ac Bold" panose="020B0600000101010101" pitchFamily="34" charset="-127"/>
                <a:cs typeface="Consolas" panose="020B0609020204030204" pitchFamily="49" charset="0"/>
              </a:rPr>
              <a:t>Keywords</a:t>
            </a:r>
          </a:p>
          <a:p>
            <a:pPr>
              <a:lnSpc>
                <a:spcPct val="200000"/>
              </a:lnSpc>
            </a:pPr>
            <a:r>
              <a:rPr lang="en" altLang="ko-KR" sz="2000" b="1" u="sng" dirty="0">
                <a:latin typeface="NanumSquareOTF_ac Bold" panose="020B0600000101010101" pitchFamily="34" charset="-127"/>
                <a:ea typeface="NanumSquareOTF_ac Bold" panose="020B0600000101010101" pitchFamily="34" charset="-127"/>
                <a:cs typeface="Consolas" panose="020B0609020204030204" pitchFamily="49" charset="0"/>
              </a:rPr>
              <a:t>X</a:t>
            </a:r>
            <a:r>
              <a:rPr lang="en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onsolas" panose="020B0609020204030204" pitchFamily="49" charset="0"/>
              </a:rPr>
              <a:t>: Input, covariates, predictors, independent variable, features</a:t>
            </a:r>
          </a:p>
          <a:p>
            <a:pPr>
              <a:lnSpc>
                <a:spcPct val="200000"/>
              </a:lnSpc>
            </a:pPr>
            <a:r>
              <a:rPr lang="en" altLang="ko-KR" sz="2000" b="1" u="sng" dirty="0">
                <a:latin typeface="NanumSquareOTF_ac Bold" panose="020B0600000101010101" pitchFamily="34" charset="-127"/>
                <a:ea typeface="NanumSquareOTF_ac Bold" panose="020B0600000101010101" pitchFamily="34" charset="-127"/>
                <a:cs typeface="Consolas" panose="020B0609020204030204" pitchFamily="49" charset="0"/>
              </a:rPr>
              <a:t>Y</a:t>
            </a:r>
            <a:r>
              <a:rPr lang="en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onsolas" panose="020B0609020204030204" pitchFamily="49" charset="0"/>
              </a:rPr>
              <a:t>: Output, label, dependent variable, response variable.</a:t>
            </a:r>
          </a:p>
          <a:p>
            <a:pPr>
              <a:lnSpc>
                <a:spcPct val="200000"/>
              </a:lnSpc>
            </a:pPr>
            <a:r>
              <a:rPr lang="en" altLang="ko-KR" sz="2000" b="1" u="sng" dirty="0">
                <a:latin typeface="NanumSquareOTF_ac Bold" panose="020B0600000101010101" pitchFamily="34" charset="-127"/>
                <a:ea typeface="NanumSquareOTF_ac Bold" panose="020B0600000101010101" pitchFamily="34" charset="-127"/>
                <a:cs typeface="Consolas" panose="020B0609020204030204" pitchFamily="49" charset="0"/>
              </a:rPr>
              <a:t>Model f</a:t>
            </a:r>
            <a:r>
              <a:rPr lang="en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onsolas" panose="020B0609020204030204" pitchFamily="49" charset="0"/>
              </a:rPr>
              <a:t>: X-&gt;Y</a:t>
            </a:r>
            <a:endParaRPr lang="en-US" altLang="ko-KR" sz="2000" dirty="0">
              <a:latin typeface="NanumSquareOTF_ac" panose="020B0600000101010101" pitchFamily="34" charset="-127"/>
              <a:ea typeface="NanumSquareOTF_ac" panose="020B0600000101010101" pitchFamily="34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99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Regression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39F9544-700E-0306-93B9-DCB249B59334}"/>
              </a:ext>
            </a:extLst>
          </p:cNvPr>
          <p:cNvSpPr txBox="1">
            <a:spLocks/>
          </p:cNvSpPr>
          <p:nvPr/>
        </p:nvSpPr>
        <p:spPr>
          <a:xfrm>
            <a:off x="575598" y="1274312"/>
            <a:ext cx="3615402" cy="19664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Given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Learn a function: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538AABE6-3823-8937-351B-6AB7266C8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486" y="1626183"/>
            <a:ext cx="6351516" cy="3923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30AA34F-E60A-EA01-0CF2-C30F1E133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2578713"/>
            <a:ext cx="2438400" cy="469900"/>
          </a:xfrm>
          <a:prstGeom prst="rect">
            <a:avLst/>
          </a:prstGeom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ADA6491C-F85C-3AD7-5648-0BC4D2F27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419" y="3313486"/>
            <a:ext cx="4704663" cy="3112919"/>
          </a:xfrm>
          <a:prstGeom prst="rect">
            <a:avLst/>
          </a:prstGeom>
        </p:spPr>
      </p:pic>
      <p:pic>
        <p:nvPicPr>
          <p:cNvPr id="9" name="Picture 13">
            <a:extLst>
              <a:ext uri="{FF2B5EF4-FFF2-40B4-BE49-F238E27FC236}">
                <a16:creationId xmlns:a16="http://schemas.microsoft.com/office/drawing/2014/main" id="{18076D05-2B58-2D4A-612F-ADE2FC2F0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5060" y="3048613"/>
            <a:ext cx="4704662" cy="352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83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659672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Simple Linear Regression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18" name="Picture 5">
            <a:extLst>
              <a:ext uri="{FF2B5EF4-FFF2-40B4-BE49-F238E27FC236}">
                <a16:creationId xmlns:a16="http://schemas.microsoft.com/office/drawing/2014/main" id="{F83504F8-9F29-1950-4B6F-6051809FE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269" y="3503127"/>
            <a:ext cx="2095500" cy="419100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93BD3557-3E05-39DE-552C-4F8D39518F67}"/>
              </a:ext>
            </a:extLst>
          </p:cNvPr>
          <p:cNvGrpSpPr/>
          <p:nvPr/>
        </p:nvGrpSpPr>
        <p:grpSpPr>
          <a:xfrm>
            <a:off x="515697" y="1834080"/>
            <a:ext cx="5681028" cy="4410088"/>
            <a:chOff x="552432" y="1823812"/>
            <a:chExt cx="4927049" cy="3753342"/>
          </a:xfrm>
        </p:grpSpPr>
        <p:graphicFrame>
          <p:nvGraphicFramePr>
            <p:cNvPr id="19" name="Table">
              <a:extLst>
                <a:ext uri="{FF2B5EF4-FFF2-40B4-BE49-F238E27FC236}">
                  <a16:creationId xmlns:a16="http://schemas.microsoft.com/office/drawing/2014/main" id="{22D44150-AE84-BBB4-517B-0712560C57F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46537055"/>
                </p:ext>
              </p:extLst>
            </p:nvPr>
          </p:nvGraphicFramePr>
          <p:xfrm>
            <a:off x="1263472" y="1993743"/>
            <a:ext cx="4128638" cy="3269758"/>
          </p:xfrm>
          <a:graphic>
            <a:graphicData uri="http://schemas.openxmlformats.org/drawingml/2006/table">
              <a:tbl>
                <a:tblPr/>
                <a:tblGrid>
                  <a:gridCol w="43276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3276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3276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432767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432767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432767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432767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  <a:gridCol w="432767">
                    <a:extLst>
                      <a:ext uri="{9D8B030D-6E8A-4147-A177-3AD203B41FA5}">
                        <a16:colId xmlns:a16="http://schemas.microsoft.com/office/drawing/2014/main" val="20007"/>
                      </a:ext>
                    </a:extLst>
                  </a:gridCol>
                  <a:gridCol w="432767">
                    <a:extLst>
                      <a:ext uri="{9D8B030D-6E8A-4147-A177-3AD203B41FA5}">
                        <a16:colId xmlns:a16="http://schemas.microsoft.com/office/drawing/2014/main" val="20008"/>
                      </a:ext>
                    </a:extLst>
                  </a:gridCol>
                  <a:gridCol w="432767">
                    <a:extLst>
                      <a:ext uri="{9D8B030D-6E8A-4147-A177-3AD203B41FA5}">
                        <a16:colId xmlns:a16="http://schemas.microsoft.com/office/drawing/2014/main" val="20009"/>
                      </a:ext>
                    </a:extLst>
                  </a:gridCol>
                  <a:gridCol w="432767">
                    <a:extLst>
                      <a:ext uri="{9D8B030D-6E8A-4147-A177-3AD203B41FA5}">
                        <a16:colId xmlns:a16="http://schemas.microsoft.com/office/drawing/2014/main" val="20010"/>
                      </a:ext>
                    </a:extLst>
                  </a:gridCol>
                </a:tblGrid>
                <a:tr h="480236"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80236"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80236"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80236"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480236"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480236"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480236"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480236"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 dirty="0"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defRPr sz="1800">
                            <a:sym typeface="Arial"/>
                          </a:defRPr>
                        </a:pPr>
                        <a:endParaRPr dirty="0"/>
                      </a:p>
                    </a:txBody>
                    <a:tcPr marL="63500" marR="63500" marT="63500" marB="63500" horzOverflow="overflow">
                      <a:lnL w="12700">
                        <a:solidFill>
                          <a:srgbClr val="000000"/>
                        </a:solidFill>
                        <a:bevel/>
                      </a:lnL>
                      <a:lnR w="12700">
                        <a:solidFill>
                          <a:srgbClr val="000000"/>
                        </a:solidFill>
                        <a:bevel/>
                      </a:lnR>
                      <a:lnT w="12700">
                        <a:solidFill>
                          <a:srgbClr val="000000"/>
                        </a:solidFill>
                        <a:bevel/>
                      </a:lnT>
                      <a:lnB w="12700">
                        <a:solidFill>
                          <a:srgbClr val="000000"/>
                        </a:solidFill>
                        <a:bevel/>
                      </a:lnB>
                      <a:solidFill>
                        <a:schemeClr val="accent4">
                          <a:lumOff val="17549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</a:tbl>
            </a:graphicData>
          </a:graphic>
        </p:graphicFrame>
        <p:sp>
          <p:nvSpPr>
            <p:cNvPr id="20" name="Rectangle">
              <a:extLst>
                <a:ext uri="{FF2B5EF4-FFF2-40B4-BE49-F238E27FC236}">
                  <a16:creationId xmlns:a16="http://schemas.microsoft.com/office/drawing/2014/main" id="{FA8CD354-2048-7B92-66FF-6F1846E2044C}"/>
                </a:ext>
              </a:extLst>
            </p:cNvPr>
            <p:cNvSpPr/>
            <p:nvPr/>
          </p:nvSpPr>
          <p:spPr>
            <a:xfrm>
              <a:off x="1240457" y="1993724"/>
              <a:ext cx="4151642" cy="3276915"/>
            </a:xfrm>
            <a:prstGeom prst="rect">
              <a:avLst/>
            </a:prstGeom>
            <a:solidFill>
              <a:srgbClr val="FFFFFF">
                <a:alpha val="65668"/>
              </a:srgbClr>
            </a:solidFill>
            <a:ln w="25400" cap="flat">
              <a:solidFill>
                <a:srgbClr val="FFFFFF">
                  <a:alpha val="65668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Education">
              <a:extLst>
                <a:ext uri="{FF2B5EF4-FFF2-40B4-BE49-F238E27FC236}">
                  <a16:creationId xmlns:a16="http://schemas.microsoft.com/office/drawing/2014/main" id="{9F74B477-0DDE-B04E-AAD8-6F91C867A261}"/>
                </a:ext>
              </a:extLst>
            </p:cNvPr>
            <p:cNvSpPr txBox="1"/>
            <p:nvPr/>
          </p:nvSpPr>
          <p:spPr>
            <a:xfrm>
              <a:off x="4650057" y="5315211"/>
              <a:ext cx="829424" cy="2619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1300" b="1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 algn="r" defTabSz="914400" hangingPunct="0"/>
              <a:r>
                <a:rPr sz="1400" kern="0" dirty="0">
                  <a:latin typeface="Helvetica"/>
                  <a:ea typeface="Helvetica"/>
                  <a:cs typeface="Helvetica"/>
                </a:rPr>
                <a:t>Education</a:t>
              </a:r>
            </a:p>
          </p:txBody>
        </p:sp>
        <p:grpSp>
          <p:nvGrpSpPr>
            <p:cNvPr id="22" name="Group">
              <a:extLst>
                <a:ext uri="{FF2B5EF4-FFF2-40B4-BE49-F238E27FC236}">
                  <a16:creationId xmlns:a16="http://schemas.microsoft.com/office/drawing/2014/main" id="{7070F4C8-FAB5-3085-7E08-3999D4AD19D5}"/>
                </a:ext>
              </a:extLst>
            </p:cNvPr>
            <p:cNvGrpSpPr/>
            <p:nvPr/>
          </p:nvGrpSpPr>
          <p:grpSpPr>
            <a:xfrm>
              <a:off x="1136472" y="1835777"/>
              <a:ext cx="4343008" cy="3554748"/>
              <a:chOff x="0" y="0"/>
              <a:chExt cx="4343007" cy="3554746"/>
            </a:xfrm>
          </p:grpSpPr>
          <p:sp>
            <p:nvSpPr>
              <p:cNvPr id="23" name="Line">
                <a:extLst>
                  <a:ext uri="{FF2B5EF4-FFF2-40B4-BE49-F238E27FC236}">
                    <a16:creationId xmlns:a16="http://schemas.microsoft.com/office/drawing/2014/main" id="{F4EF6CE7-92F0-8412-ED2D-34845BF9CED9}"/>
                  </a:ext>
                </a:extLst>
              </p:cNvPr>
              <p:cNvSpPr/>
              <p:nvPr/>
            </p:nvSpPr>
            <p:spPr>
              <a:xfrm>
                <a:off x="0" y="3427746"/>
                <a:ext cx="4343008" cy="1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bevel/>
                <a:tailEnd type="triangle" w="med" len="med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hangingPunct="0">
                  <a:spcBef>
                    <a:spcPts val="200"/>
                  </a:spcBef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Helvetica Light"/>
                  </a:defRPr>
                </a:pPr>
                <a:endParaRPr sz="1200" kern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24" name="Line">
                <a:extLst>
                  <a:ext uri="{FF2B5EF4-FFF2-40B4-BE49-F238E27FC236}">
                    <a16:creationId xmlns:a16="http://schemas.microsoft.com/office/drawing/2014/main" id="{4BC02032-B560-9FEE-FCBA-E6CD6A2EAAA0}"/>
                  </a:ext>
                </a:extLst>
              </p:cNvPr>
              <p:cNvSpPr/>
              <p:nvPr/>
            </p:nvSpPr>
            <p:spPr>
              <a:xfrm flipV="1">
                <a:off x="126999" y="0"/>
                <a:ext cx="2" cy="3554747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bevel/>
                <a:tailEnd type="triangle" w="med" len="med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hangingPunct="0">
                  <a:spcBef>
                    <a:spcPts val="200"/>
                  </a:spcBef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Helvetica Light"/>
                  </a:defRPr>
                </a:pPr>
                <a:endParaRPr sz="1200" kern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25" name="Circle">
                <a:extLst>
                  <a:ext uri="{FF2B5EF4-FFF2-40B4-BE49-F238E27FC236}">
                    <a16:creationId xmlns:a16="http://schemas.microsoft.com/office/drawing/2014/main" id="{48810BB5-84A7-C768-95E0-A7F38000B7DB}"/>
                  </a:ext>
                </a:extLst>
              </p:cNvPr>
              <p:cNvSpPr/>
              <p:nvPr/>
            </p:nvSpPr>
            <p:spPr>
              <a:xfrm>
                <a:off x="504311" y="2669152"/>
                <a:ext cx="127001" cy="127001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hangingPunct="0">
                  <a:def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Circle">
                <a:extLst>
                  <a:ext uri="{FF2B5EF4-FFF2-40B4-BE49-F238E27FC236}">
                    <a16:creationId xmlns:a16="http://schemas.microsoft.com/office/drawing/2014/main" id="{76BA1027-D7D3-9F28-D235-E1BA9E59AC8B}"/>
                  </a:ext>
                </a:extLst>
              </p:cNvPr>
              <p:cNvSpPr/>
              <p:nvPr/>
            </p:nvSpPr>
            <p:spPr>
              <a:xfrm>
                <a:off x="970320" y="2669152"/>
                <a:ext cx="127001" cy="127001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hangingPunct="0">
                  <a:def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Circle">
                <a:extLst>
                  <a:ext uri="{FF2B5EF4-FFF2-40B4-BE49-F238E27FC236}">
                    <a16:creationId xmlns:a16="http://schemas.microsoft.com/office/drawing/2014/main" id="{9EEB0B63-9162-F2EB-E6A5-AFEA79268C5F}"/>
                  </a:ext>
                </a:extLst>
              </p:cNvPr>
              <p:cNvSpPr/>
              <p:nvPr/>
            </p:nvSpPr>
            <p:spPr>
              <a:xfrm>
                <a:off x="970320" y="2205620"/>
                <a:ext cx="127001" cy="127001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hangingPunct="0">
                  <a:def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Circle">
                <a:extLst>
                  <a:ext uri="{FF2B5EF4-FFF2-40B4-BE49-F238E27FC236}">
                    <a16:creationId xmlns:a16="http://schemas.microsoft.com/office/drawing/2014/main" id="{B615B746-39CB-541E-0B97-50F28F15544F}"/>
                  </a:ext>
                </a:extLst>
              </p:cNvPr>
              <p:cNvSpPr/>
              <p:nvPr/>
            </p:nvSpPr>
            <p:spPr>
              <a:xfrm>
                <a:off x="1326971" y="2365427"/>
                <a:ext cx="127001" cy="127001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hangingPunct="0">
                  <a:def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Circle">
                <a:extLst>
                  <a:ext uri="{FF2B5EF4-FFF2-40B4-BE49-F238E27FC236}">
                    <a16:creationId xmlns:a16="http://schemas.microsoft.com/office/drawing/2014/main" id="{20248691-6522-E852-5BC7-87C5E0D0D7A0}"/>
                  </a:ext>
                </a:extLst>
              </p:cNvPr>
              <p:cNvSpPr/>
              <p:nvPr/>
            </p:nvSpPr>
            <p:spPr>
              <a:xfrm>
                <a:off x="1326971" y="2026418"/>
                <a:ext cx="127001" cy="127001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hangingPunct="0">
                  <a:def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Circle">
                <a:extLst>
                  <a:ext uri="{FF2B5EF4-FFF2-40B4-BE49-F238E27FC236}">
                    <a16:creationId xmlns:a16="http://schemas.microsoft.com/office/drawing/2014/main" id="{5E9919E8-897C-FB30-D040-8D40A1EB3346}"/>
                  </a:ext>
                </a:extLst>
              </p:cNvPr>
              <p:cNvSpPr/>
              <p:nvPr/>
            </p:nvSpPr>
            <p:spPr>
              <a:xfrm>
                <a:off x="2011696" y="1755306"/>
                <a:ext cx="127001" cy="127001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hangingPunct="0">
                  <a:def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Circle">
                <a:extLst>
                  <a:ext uri="{FF2B5EF4-FFF2-40B4-BE49-F238E27FC236}">
                    <a16:creationId xmlns:a16="http://schemas.microsoft.com/office/drawing/2014/main" id="{F08ADD0A-D169-B6C8-3713-08FEF643D6AE}"/>
                  </a:ext>
                </a:extLst>
              </p:cNvPr>
              <p:cNvSpPr/>
              <p:nvPr/>
            </p:nvSpPr>
            <p:spPr>
              <a:xfrm>
                <a:off x="2455833" y="1755306"/>
                <a:ext cx="127001" cy="127001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hangingPunct="0">
                  <a:def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Circle">
                <a:extLst>
                  <a:ext uri="{FF2B5EF4-FFF2-40B4-BE49-F238E27FC236}">
                    <a16:creationId xmlns:a16="http://schemas.microsoft.com/office/drawing/2014/main" id="{18B921FE-CE8F-7DFB-6CD9-3CA508CA61CD}"/>
                  </a:ext>
                </a:extLst>
              </p:cNvPr>
              <p:cNvSpPr/>
              <p:nvPr/>
            </p:nvSpPr>
            <p:spPr>
              <a:xfrm>
                <a:off x="2331310" y="1335517"/>
                <a:ext cx="127001" cy="127001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hangingPunct="0">
                  <a:def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Circle">
                <a:extLst>
                  <a:ext uri="{FF2B5EF4-FFF2-40B4-BE49-F238E27FC236}">
                    <a16:creationId xmlns:a16="http://schemas.microsoft.com/office/drawing/2014/main" id="{D12847F8-9C3F-79B2-CFB7-272188CAF48A}"/>
                  </a:ext>
                </a:extLst>
              </p:cNvPr>
              <p:cNvSpPr/>
              <p:nvPr/>
            </p:nvSpPr>
            <p:spPr>
              <a:xfrm>
                <a:off x="2742640" y="1335517"/>
                <a:ext cx="127001" cy="127001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hangingPunct="0">
                  <a:def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" name="Income">
              <a:extLst>
                <a:ext uri="{FF2B5EF4-FFF2-40B4-BE49-F238E27FC236}">
                  <a16:creationId xmlns:a16="http://schemas.microsoft.com/office/drawing/2014/main" id="{84213549-3D09-5D68-B9A1-65A13339D034}"/>
                </a:ext>
              </a:extLst>
            </p:cNvPr>
            <p:cNvSpPr txBox="1"/>
            <p:nvPr/>
          </p:nvSpPr>
          <p:spPr>
            <a:xfrm>
              <a:off x="552432" y="1823812"/>
              <a:ext cx="623667" cy="2619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1300" b="1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 algn="r" defTabSz="914400" hangingPunct="0"/>
              <a:r>
                <a:rPr sz="1400" kern="0" dirty="0">
                  <a:latin typeface="Helvetica"/>
                  <a:ea typeface="Helvetica"/>
                  <a:cs typeface="Helvetica"/>
                </a:rPr>
                <a:t>Income</a:t>
              </a:r>
            </a:p>
          </p:txBody>
        </p:sp>
        <p:sp>
          <p:nvSpPr>
            <p:cNvPr id="35" name="Circle">
              <a:extLst>
                <a:ext uri="{FF2B5EF4-FFF2-40B4-BE49-F238E27FC236}">
                  <a16:creationId xmlns:a16="http://schemas.microsoft.com/office/drawing/2014/main" id="{C166707C-3B86-6520-89A0-A3E12E36A719}"/>
                </a:ext>
              </a:extLst>
            </p:cNvPr>
            <p:cNvSpPr/>
            <p:nvPr/>
          </p:nvSpPr>
          <p:spPr>
            <a:xfrm>
              <a:off x="3300568" y="3743484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Circle">
              <a:extLst>
                <a:ext uri="{FF2B5EF4-FFF2-40B4-BE49-F238E27FC236}">
                  <a16:creationId xmlns:a16="http://schemas.microsoft.com/office/drawing/2014/main" id="{DBE8CC0D-F9F1-4039-FE94-120EA7A85D5F}"/>
                </a:ext>
              </a:extLst>
            </p:cNvPr>
            <p:cNvSpPr/>
            <p:nvPr/>
          </p:nvSpPr>
          <p:spPr>
            <a:xfrm>
              <a:off x="4646795" y="3850671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Circle">
              <a:extLst>
                <a:ext uri="{FF2B5EF4-FFF2-40B4-BE49-F238E27FC236}">
                  <a16:creationId xmlns:a16="http://schemas.microsoft.com/office/drawing/2014/main" id="{255CD4C6-B22A-AD17-E9A2-5EB0F3D2273A}"/>
                </a:ext>
              </a:extLst>
            </p:cNvPr>
            <p:cNvSpPr/>
            <p:nvPr/>
          </p:nvSpPr>
          <p:spPr>
            <a:xfrm>
              <a:off x="4150353" y="3422650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" name="Straight Connector 58">
              <a:extLst>
                <a:ext uri="{FF2B5EF4-FFF2-40B4-BE49-F238E27FC236}">
                  <a16:creationId xmlns:a16="http://schemas.microsoft.com/office/drawing/2014/main" id="{C63B035F-2ECA-D6E1-7A27-FDC000BA11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5881" y="2714481"/>
              <a:ext cx="4343009" cy="2262334"/>
            </a:xfrm>
            <a:prstGeom prst="line">
              <a:avLst/>
            </a:prstGeom>
            <a:ln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826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787167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 err="1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Multple</a:t>
            </a:r>
            <a:r>
              <a:rPr kumimoji="1" lang="en-US" altLang="ko-Kore-KR" sz="32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(multivariate) </a:t>
            </a:r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Linear Regression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Education">
            <a:extLst>
              <a:ext uri="{FF2B5EF4-FFF2-40B4-BE49-F238E27FC236}">
                <a16:creationId xmlns:a16="http://schemas.microsoft.com/office/drawing/2014/main" id="{0CEF62D1-F5D5-DAB3-63B9-EA370E6EBC80}"/>
              </a:ext>
            </a:extLst>
          </p:cNvPr>
          <p:cNvSpPr txBox="1"/>
          <p:nvPr/>
        </p:nvSpPr>
        <p:spPr>
          <a:xfrm>
            <a:off x="5607644" y="4678993"/>
            <a:ext cx="95635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r" defTabSz="914400" hangingPunct="0"/>
            <a:r>
              <a:rPr sz="1400" kern="0" dirty="0">
                <a:latin typeface="Helvetica"/>
                <a:ea typeface="Helvetica"/>
                <a:cs typeface="Helvetica"/>
              </a:rPr>
              <a:t>Education</a:t>
            </a: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AE70C9FB-B6E1-4CD6-3086-6106A8B662F0}"/>
              </a:ext>
            </a:extLst>
          </p:cNvPr>
          <p:cNvSpPr/>
          <p:nvPr/>
        </p:nvSpPr>
        <p:spPr>
          <a:xfrm flipH="1">
            <a:off x="685800" y="5067274"/>
            <a:ext cx="1860654" cy="1056363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bevel/>
            <a:tailEnd type="triangle" w="med" len="med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wrap="square" lIns="45719" tIns="45719" rIns="45719" bIns="45719" numCol="1" anchor="t">
            <a:noAutofit/>
          </a:bodyPr>
          <a:lstStyle/>
          <a:p>
            <a:pPr hangingPunct="0">
              <a:spcBef>
                <a:spcPts val="200"/>
              </a:spcBef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/>
              </a:defRPr>
            </a:pPr>
            <a:endParaRPr sz="1200" kern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4AD49305-92B1-81EB-F4C3-3F69686BAE72}"/>
              </a:ext>
            </a:extLst>
          </p:cNvPr>
          <p:cNvSpPr/>
          <p:nvPr/>
        </p:nvSpPr>
        <p:spPr>
          <a:xfrm flipV="1">
            <a:off x="2542795" y="1531027"/>
            <a:ext cx="2" cy="3554749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bevel/>
            <a:tailEnd type="triangle" w="med" len="med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wrap="square" lIns="45719" tIns="45719" rIns="45719" bIns="45719" numCol="1" anchor="t">
            <a:noAutofit/>
          </a:bodyPr>
          <a:lstStyle/>
          <a:p>
            <a:pPr hangingPunct="0">
              <a:spcBef>
                <a:spcPts val="200"/>
              </a:spcBef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/>
              </a:defRPr>
            </a:pPr>
            <a:endParaRPr sz="1200" kern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Circle">
            <a:extLst>
              <a:ext uri="{FF2B5EF4-FFF2-40B4-BE49-F238E27FC236}">
                <a16:creationId xmlns:a16="http://schemas.microsoft.com/office/drawing/2014/main" id="{6B495B8E-FAF6-54D9-3936-DC622678B6C7}"/>
              </a:ext>
            </a:extLst>
          </p:cNvPr>
          <p:cNvSpPr/>
          <p:nvPr/>
        </p:nvSpPr>
        <p:spPr>
          <a:xfrm>
            <a:off x="2052524" y="4447781"/>
            <a:ext cx="127001" cy="127001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Circle">
            <a:extLst>
              <a:ext uri="{FF2B5EF4-FFF2-40B4-BE49-F238E27FC236}">
                <a16:creationId xmlns:a16="http://schemas.microsoft.com/office/drawing/2014/main" id="{9A3BE5EB-2581-9C05-3986-FA440289EEE6}"/>
              </a:ext>
            </a:extLst>
          </p:cNvPr>
          <p:cNvSpPr/>
          <p:nvPr/>
        </p:nvSpPr>
        <p:spPr>
          <a:xfrm>
            <a:off x="2659914" y="4285928"/>
            <a:ext cx="127001" cy="127001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Circle">
            <a:extLst>
              <a:ext uri="{FF2B5EF4-FFF2-40B4-BE49-F238E27FC236}">
                <a16:creationId xmlns:a16="http://schemas.microsoft.com/office/drawing/2014/main" id="{F91C1377-BA7A-3E9A-2A23-CF4DCF67A1E9}"/>
              </a:ext>
            </a:extLst>
          </p:cNvPr>
          <p:cNvSpPr/>
          <p:nvPr/>
        </p:nvSpPr>
        <p:spPr>
          <a:xfrm>
            <a:off x="2654496" y="3914626"/>
            <a:ext cx="127001" cy="127001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Circle">
            <a:extLst>
              <a:ext uri="{FF2B5EF4-FFF2-40B4-BE49-F238E27FC236}">
                <a16:creationId xmlns:a16="http://schemas.microsoft.com/office/drawing/2014/main" id="{0A5DA51B-E557-FF71-CD9E-0385CAE25D66}"/>
              </a:ext>
            </a:extLst>
          </p:cNvPr>
          <p:cNvSpPr/>
          <p:nvPr/>
        </p:nvSpPr>
        <p:spPr>
          <a:xfrm>
            <a:off x="3174676" y="4367883"/>
            <a:ext cx="127001" cy="127001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Circle">
            <a:extLst>
              <a:ext uri="{FF2B5EF4-FFF2-40B4-BE49-F238E27FC236}">
                <a16:creationId xmlns:a16="http://schemas.microsoft.com/office/drawing/2014/main" id="{AC147645-2C2C-868E-8B7A-47DC1BA44656}"/>
              </a:ext>
            </a:extLst>
          </p:cNvPr>
          <p:cNvSpPr/>
          <p:nvPr/>
        </p:nvSpPr>
        <p:spPr>
          <a:xfrm>
            <a:off x="3174676" y="3904142"/>
            <a:ext cx="127001" cy="127001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Circle">
            <a:extLst>
              <a:ext uri="{FF2B5EF4-FFF2-40B4-BE49-F238E27FC236}">
                <a16:creationId xmlns:a16="http://schemas.microsoft.com/office/drawing/2014/main" id="{0E1744D3-51A7-F7EE-F51A-B8F094B8C07B}"/>
              </a:ext>
            </a:extLst>
          </p:cNvPr>
          <p:cNvSpPr/>
          <p:nvPr/>
        </p:nvSpPr>
        <p:spPr>
          <a:xfrm>
            <a:off x="3819887" y="3679559"/>
            <a:ext cx="127001" cy="127001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Circle">
            <a:extLst>
              <a:ext uri="{FF2B5EF4-FFF2-40B4-BE49-F238E27FC236}">
                <a16:creationId xmlns:a16="http://schemas.microsoft.com/office/drawing/2014/main" id="{335EDA8E-EC69-F042-DAE2-F8B1C280BE51}"/>
              </a:ext>
            </a:extLst>
          </p:cNvPr>
          <p:cNvSpPr/>
          <p:nvPr/>
        </p:nvSpPr>
        <p:spPr>
          <a:xfrm>
            <a:off x="4155657" y="4031143"/>
            <a:ext cx="127001" cy="127001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Circle">
            <a:extLst>
              <a:ext uri="{FF2B5EF4-FFF2-40B4-BE49-F238E27FC236}">
                <a16:creationId xmlns:a16="http://schemas.microsoft.com/office/drawing/2014/main" id="{09A0CD22-5840-5A3B-B0B4-5A1995DEF126}"/>
              </a:ext>
            </a:extLst>
          </p:cNvPr>
          <p:cNvSpPr/>
          <p:nvPr/>
        </p:nvSpPr>
        <p:spPr>
          <a:xfrm>
            <a:off x="4444999" y="3622713"/>
            <a:ext cx="127001" cy="127001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Circle">
            <a:extLst>
              <a:ext uri="{FF2B5EF4-FFF2-40B4-BE49-F238E27FC236}">
                <a16:creationId xmlns:a16="http://schemas.microsoft.com/office/drawing/2014/main" id="{E128F5C1-91CC-4AE7-E221-8AA4A9FB8866}"/>
              </a:ext>
            </a:extLst>
          </p:cNvPr>
          <p:cNvSpPr/>
          <p:nvPr/>
        </p:nvSpPr>
        <p:spPr>
          <a:xfrm>
            <a:off x="4914537" y="2995367"/>
            <a:ext cx="127001" cy="127001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Income">
            <a:extLst>
              <a:ext uri="{FF2B5EF4-FFF2-40B4-BE49-F238E27FC236}">
                <a16:creationId xmlns:a16="http://schemas.microsoft.com/office/drawing/2014/main" id="{59E8DD95-7CA9-81BF-007E-0B831A8CE631}"/>
              </a:ext>
            </a:extLst>
          </p:cNvPr>
          <p:cNvSpPr txBox="1"/>
          <p:nvPr/>
        </p:nvSpPr>
        <p:spPr>
          <a:xfrm>
            <a:off x="2574066" y="1569752"/>
            <a:ext cx="71910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r" defTabSz="914400" hangingPunct="0"/>
            <a:r>
              <a:rPr sz="1400" kern="0" dirty="0">
                <a:latin typeface="Helvetica"/>
                <a:ea typeface="Helvetica"/>
                <a:cs typeface="Helvetica"/>
              </a:rPr>
              <a:t>Income</a:t>
            </a:r>
          </a:p>
        </p:txBody>
      </p:sp>
      <p:sp>
        <p:nvSpPr>
          <p:cNvPr id="17" name="Circle">
            <a:extLst>
              <a:ext uri="{FF2B5EF4-FFF2-40B4-BE49-F238E27FC236}">
                <a16:creationId xmlns:a16="http://schemas.microsoft.com/office/drawing/2014/main" id="{B0345894-97DA-4510-4938-922F6079F840}"/>
              </a:ext>
            </a:extLst>
          </p:cNvPr>
          <p:cNvSpPr/>
          <p:nvPr/>
        </p:nvSpPr>
        <p:spPr>
          <a:xfrm>
            <a:off x="3708315" y="4137666"/>
            <a:ext cx="127001" cy="127001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Circle">
            <a:extLst>
              <a:ext uri="{FF2B5EF4-FFF2-40B4-BE49-F238E27FC236}">
                <a16:creationId xmlns:a16="http://schemas.microsoft.com/office/drawing/2014/main" id="{70484219-CC80-A864-59F6-2EE15CB14065}"/>
              </a:ext>
            </a:extLst>
          </p:cNvPr>
          <p:cNvSpPr/>
          <p:nvPr/>
        </p:nvSpPr>
        <p:spPr>
          <a:xfrm>
            <a:off x="5041538" y="3365499"/>
            <a:ext cx="127001" cy="127001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Circle">
            <a:extLst>
              <a:ext uri="{FF2B5EF4-FFF2-40B4-BE49-F238E27FC236}">
                <a16:creationId xmlns:a16="http://schemas.microsoft.com/office/drawing/2014/main" id="{24860A31-B25C-B98F-1C07-42C50D9E186F}"/>
              </a:ext>
            </a:extLst>
          </p:cNvPr>
          <p:cNvSpPr/>
          <p:nvPr/>
        </p:nvSpPr>
        <p:spPr>
          <a:xfrm>
            <a:off x="4282658" y="3265459"/>
            <a:ext cx="127001" cy="127001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A464F183-68C4-5AF3-11C9-4E3B345CC551}"/>
              </a:ext>
            </a:extLst>
          </p:cNvPr>
          <p:cNvSpPr/>
          <p:nvPr/>
        </p:nvSpPr>
        <p:spPr>
          <a:xfrm flipV="1">
            <a:off x="2527495" y="5060929"/>
            <a:ext cx="4142231" cy="37925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bevel/>
            <a:tailEnd type="triangle" w="med" len="med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wrap="square" lIns="45719" tIns="45719" rIns="45719" bIns="45719" numCol="1" anchor="t">
            <a:noAutofit/>
          </a:bodyPr>
          <a:lstStyle/>
          <a:p>
            <a:pPr hangingPunct="0">
              <a:spcBef>
                <a:spcPts val="200"/>
              </a:spcBef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/>
              </a:defRPr>
            </a:pPr>
            <a:endParaRPr sz="1200" kern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" name="Education">
            <a:extLst>
              <a:ext uri="{FF2B5EF4-FFF2-40B4-BE49-F238E27FC236}">
                <a16:creationId xmlns:a16="http://schemas.microsoft.com/office/drawing/2014/main" id="{E97DCE4A-87CA-6CBF-A98C-8D11AEADA016}"/>
              </a:ext>
            </a:extLst>
          </p:cNvPr>
          <p:cNvSpPr txBox="1"/>
          <p:nvPr/>
        </p:nvSpPr>
        <p:spPr>
          <a:xfrm>
            <a:off x="700090" y="5605670"/>
            <a:ext cx="408123" cy="292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r" defTabSz="914400" hangingPunct="0"/>
            <a:r>
              <a:rPr lang="en-US" kern="0" dirty="0">
                <a:latin typeface="Helvetica"/>
                <a:ea typeface="Helvetica"/>
                <a:cs typeface="Helvetica"/>
              </a:rPr>
              <a:t>Age</a:t>
            </a:r>
            <a:endParaRPr kern="0" dirty="0">
              <a:latin typeface="Helvetica"/>
              <a:ea typeface="Helvetica"/>
              <a:cs typeface="Helvetica"/>
            </a:endParaRPr>
          </a:p>
        </p:txBody>
      </p:sp>
      <p:sp>
        <p:nvSpPr>
          <p:cNvPr id="22" name="Freeform 16">
            <a:extLst>
              <a:ext uri="{FF2B5EF4-FFF2-40B4-BE49-F238E27FC236}">
                <a16:creationId xmlns:a16="http://schemas.microsoft.com/office/drawing/2014/main" id="{6027EDBF-81FB-7520-B29C-6796A1E2EFFC}"/>
              </a:ext>
            </a:extLst>
          </p:cNvPr>
          <p:cNvSpPr/>
          <p:nvPr/>
        </p:nvSpPr>
        <p:spPr>
          <a:xfrm>
            <a:off x="1530626" y="2335713"/>
            <a:ext cx="5139100" cy="3269957"/>
          </a:xfrm>
          <a:custGeom>
            <a:avLst/>
            <a:gdLst>
              <a:gd name="connsiteX0" fmla="*/ 993913 w 3816626"/>
              <a:gd name="connsiteY0" fmla="*/ 1232452 h 2584174"/>
              <a:gd name="connsiteX1" fmla="*/ 3816626 w 3816626"/>
              <a:gd name="connsiteY1" fmla="*/ 0 h 2584174"/>
              <a:gd name="connsiteX2" fmla="*/ 2504661 w 3816626"/>
              <a:gd name="connsiteY2" fmla="*/ 1689652 h 2584174"/>
              <a:gd name="connsiteX3" fmla="*/ 0 w 3816626"/>
              <a:gd name="connsiteY3" fmla="*/ 2584174 h 2584174"/>
              <a:gd name="connsiteX4" fmla="*/ 993913 w 3816626"/>
              <a:gd name="connsiteY4" fmla="*/ 1232452 h 258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6626" h="2584174">
                <a:moveTo>
                  <a:pt x="993913" y="1232452"/>
                </a:moveTo>
                <a:lnTo>
                  <a:pt x="3816626" y="0"/>
                </a:lnTo>
                <a:lnTo>
                  <a:pt x="2504661" y="1689652"/>
                </a:lnTo>
                <a:lnTo>
                  <a:pt x="0" y="2584174"/>
                </a:lnTo>
                <a:lnTo>
                  <a:pt x="993913" y="1232452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  <a:alpha val="34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5">
            <a:extLst>
              <a:ext uri="{FF2B5EF4-FFF2-40B4-BE49-F238E27FC236}">
                <a16:creationId xmlns:a16="http://schemas.microsoft.com/office/drawing/2014/main" id="{E0D2783D-6285-C1E9-4993-3C401DBCF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999" y="5693348"/>
            <a:ext cx="2413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83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General Linear Regression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grpSp>
        <p:nvGrpSpPr>
          <p:cNvPr id="2" name="Group 39">
            <a:extLst>
              <a:ext uri="{FF2B5EF4-FFF2-40B4-BE49-F238E27FC236}">
                <a16:creationId xmlns:a16="http://schemas.microsoft.com/office/drawing/2014/main" id="{56BBB49B-5BDF-62A0-F05D-D0A9F76FFE3F}"/>
              </a:ext>
            </a:extLst>
          </p:cNvPr>
          <p:cNvGrpSpPr/>
          <p:nvPr/>
        </p:nvGrpSpPr>
        <p:grpSpPr>
          <a:xfrm>
            <a:off x="1687276" y="1938247"/>
            <a:ext cx="3802541" cy="3028658"/>
            <a:chOff x="179615" y="1747879"/>
            <a:chExt cx="5797255" cy="4024809"/>
          </a:xfrm>
        </p:grpSpPr>
        <p:sp>
          <p:nvSpPr>
            <p:cNvPr id="5" name="Education">
              <a:extLst>
                <a:ext uri="{FF2B5EF4-FFF2-40B4-BE49-F238E27FC236}">
                  <a16:creationId xmlns:a16="http://schemas.microsoft.com/office/drawing/2014/main" id="{6EFF0C97-8BFE-F57F-13F0-412E45F08A77}"/>
                </a:ext>
              </a:extLst>
            </p:cNvPr>
            <p:cNvSpPr txBox="1"/>
            <p:nvPr/>
          </p:nvSpPr>
          <p:spPr>
            <a:xfrm>
              <a:off x="4494777" y="4775247"/>
              <a:ext cx="1482076" cy="38855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1300" b="1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 algn="r" defTabSz="914400" hangingPunct="0"/>
              <a:r>
                <a:rPr kern="0" dirty="0">
                  <a:latin typeface="Helvetica"/>
                  <a:ea typeface="Helvetica"/>
                  <a:cs typeface="Helvetica"/>
                </a:rPr>
                <a:t>Education</a:t>
              </a:r>
            </a:p>
          </p:txBody>
        </p:sp>
        <p:sp>
          <p:nvSpPr>
            <p:cNvPr id="6" name="Line">
              <a:extLst>
                <a:ext uri="{FF2B5EF4-FFF2-40B4-BE49-F238E27FC236}">
                  <a16:creationId xmlns:a16="http://schemas.microsoft.com/office/drawing/2014/main" id="{8D8DC9BA-9BEC-9A0F-DB51-3652F35A172B}"/>
                </a:ext>
              </a:extLst>
            </p:cNvPr>
            <p:cNvSpPr/>
            <p:nvPr/>
          </p:nvSpPr>
          <p:spPr>
            <a:xfrm flipH="1">
              <a:off x="180478" y="5163528"/>
              <a:ext cx="1198913" cy="60916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hangingPunct="0">
                <a:spcBef>
                  <a:spcPts val="200"/>
                </a:spcBef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 Light"/>
                </a:defRPr>
              </a:pPr>
              <a:endParaRPr sz="1200" kern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" name="Line">
              <a:extLst>
                <a:ext uri="{FF2B5EF4-FFF2-40B4-BE49-F238E27FC236}">
                  <a16:creationId xmlns:a16="http://schemas.microsoft.com/office/drawing/2014/main" id="{57D9F8FA-6F88-086D-6A82-5390BA278C67}"/>
                </a:ext>
              </a:extLst>
            </p:cNvPr>
            <p:cNvSpPr/>
            <p:nvPr/>
          </p:nvSpPr>
          <p:spPr>
            <a:xfrm flipV="1">
              <a:off x="1360432" y="1747879"/>
              <a:ext cx="2" cy="3554749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hangingPunct="0">
                <a:spcBef>
                  <a:spcPts val="200"/>
                </a:spcBef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 Light"/>
                </a:defRPr>
              </a:pPr>
              <a:endParaRPr sz="1200" kern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" name="Circle">
              <a:extLst>
                <a:ext uri="{FF2B5EF4-FFF2-40B4-BE49-F238E27FC236}">
                  <a16:creationId xmlns:a16="http://schemas.microsoft.com/office/drawing/2014/main" id="{C085927B-B2A2-D5AA-F758-E3C1F2C65EF2}"/>
                </a:ext>
              </a:extLst>
            </p:cNvPr>
            <p:cNvSpPr/>
            <p:nvPr/>
          </p:nvSpPr>
          <p:spPr>
            <a:xfrm>
              <a:off x="885461" y="4544034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Circle">
              <a:extLst>
                <a:ext uri="{FF2B5EF4-FFF2-40B4-BE49-F238E27FC236}">
                  <a16:creationId xmlns:a16="http://schemas.microsoft.com/office/drawing/2014/main" id="{6B5735C8-C9A0-46FA-C59E-F4895380587A}"/>
                </a:ext>
              </a:extLst>
            </p:cNvPr>
            <p:cNvSpPr/>
            <p:nvPr/>
          </p:nvSpPr>
          <p:spPr>
            <a:xfrm>
              <a:off x="1492851" y="4382181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Circle">
              <a:extLst>
                <a:ext uri="{FF2B5EF4-FFF2-40B4-BE49-F238E27FC236}">
                  <a16:creationId xmlns:a16="http://schemas.microsoft.com/office/drawing/2014/main" id="{86EE4D93-5104-6CE0-3668-AAE52DEA9A17}"/>
                </a:ext>
              </a:extLst>
            </p:cNvPr>
            <p:cNvSpPr/>
            <p:nvPr/>
          </p:nvSpPr>
          <p:spPr>
            <a:xfrm>
              <a:off x="1487433" y="4010879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Circle">
              <a:extLst>
                <a:ext uri="{FF2B5EF4-FFF2-40B4-BE49-F238E27FC236}">
                  <a16:creationId xmlns:a16="http://schemas.microsoft.com/office/drawing/2014/main" id="{105C2410-5853-D4FC-7B81-6FCB59B97C78}"/>
                </a:ext>
              </a:extLst>
            </p:cNvPr>
            <p:cNvSpPr/>
            <p:nvPr/>
          </p:nvSpPr>
          <p:spPr>
            <a:xfrm>
              <a:off x="2007613" y="4464136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Circle">
              <a:extLst>
                <a:ext uri="{FF2B5EF4-FFF2-40B4-BE49-F238E27FC236}">
                  <a16:creationId xmlns:a16="http://schemas.microsoft.com/office/drawing/2014/main" id="{68C2B7F5-32F3-315E-E063-01A74953A4BC}"/>
                </a:ext>
              </a:extLst>
            </p:cNvPr>
            <p:cNvSpPr/>
            <p:nvPr/>
          </p:nvSpPr>
          <p:spPr>
            <a:xfrm>
              <a:off x="2007613" y="4000395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Circle">
              <a:extLst>
                <a:ext uri="{FF2B5EF4-FFF2-40B4-BE49-F238E27FC236}">
                  <a16:creationId xmlns:a16="http://schemas.microsoft.com/office/drawing/2014/main" id="{E1D4F942-D817-FE7B-C888-10EDAF67A553}"/>
                </a:ext>
              </a:extLst>
            </p:cNvPr>
            <p:cNvSpPr/>
            <p:nvPr/>
          </p:nvSpPr>
          <p:spPr>
            <a:xfrm>
              <a:off x="2652824" y="3775812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Circle">
              <a:extLst>
                <a:ext uri="{FF2B5EF4-FFF2-40B4-BE49-F238E27FC236}">
                  <a16:creationId xmlns:a16="http://schemas.microsoft.com/office/drawing/2014/main" id="{2E04370D-671A-C82B-0932-7F3FAA8B9780}"/>
                </a:ext>
              </a:extLst>
            </p:cNvPr>
            <p:cNvSpPr/>
            <p:nvPr/>
          </p:nvSpPr>
          <p:spPr>
            <a:xfrm>
              <a:off x="2988594" y="4127396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Circle">
              <a:extLst>
                <a:ext uri="{FF2B5EF4-FFF2-40B4-BE49-F238E27FC236}">
                  <a16:creationId xmlns:a16="http://schemas.microsoft.com/office/drawing/2014/main" id="{E35D93CC-B8EC-D958-74E3-9F6B501B3001}"/>
                </a:ext>
              </a:extLst>
            </p:cNvPr>
            <p:cNvSpPr/>
            <p:nvPr/>
          </p:nvSpPr>
          <p:spPr>
            <a:xfrm>
              <a:off x="3277936" y="3718966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Circle">
              <a:extLst>
                <a:ext uri="{FF2B5EF4-FFF2-40B4-BE49-F238E27FC236}">
                  <a16:creationId xmlns:a16="http://schemas.microsoft.com/office/drawing/2014/main" id="{98850F42-92BF-E5B4-A2CF-23DAFD41FC7E}"/>
                </a:ext>
              </a:extLst>
            </p:cNvPr>
            <p:cNvSpPr/>
            <p:nvPr/>
          </p:nvSpPr>
          <p:spPr>
            <a:xfrm>
              <a:off x="3747474" y="3091620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Income">
              <a:extLst>
                <a:ext uri="{FF2B5EF4-FFF2-40B4-BE49-F238E27FC236}">
                  <a16:creationId xmlns:a16="http://schemas.microsoft.com/office/drawing/2014/main" id="{F30CE18D-80E7-A1D9-B0EA-13BCF8AE718B}"/>
                </a:ext>
              </a:extLst>
            </p:cNvPr>
            <p:cNvSpPr txBox="1"/>
            <p:nvPr/>
          </p:nvSpPr>
          <p:spPr>
            <a:xfrm>
              <a:off x="1421045" y="1905845"/>
              <a:ext cx="1120204" cy="38855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1300" b="1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 algn="r" defTabSz="914400" hangingPunct="0"/>
              <a:r>
                <a:rPr kern="0" dirty="0">
                  <a:latin typeface="Helvetica"/>
                  <a:ea typeface="Helvetica"/>
                  <a:cs typeface="Helvetica"/>
                </a:rPr>
                <a:t>Income</a:t>
              </a:r>
            </a:p>
          </p:txBody>
        </p:sp>
        <p:sp>
          <p:nvSpPr>
            <p:cNvPr id="18" name="Circle">
              <a:extLst>
                <a:ext uri="{FF2B5EF4-FFF2-40B4-BE49-F238E27FC236}">
                  <a16:creationId xmlns:a16="http://schemas.microsoft.com/office/drawing/2014/main" id="{A73B26BC-CA1B-0CC8-2D27-9BB119396B7C}"/>
                </a:ext>
              </a:extLst>
            </p:cNvPr>
            <p:cNvSpPr/>
            <p:nvPr/>
          </p:nvSpPr>
          <p:spPr>
            <a:xfrm>
              <a:off x="2541252" y="4233919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Circle">
              <a:extLst>
                <a:ext uri="{FF2B5EF4-FFF2-40B4-BE49-F238E27FC236}">
                  <a16:creationId xmlns:a16="http://schemas.microsoft.com/office/drawing/2014/main" id="{B5B282E7-1A20-2522-D87D-C9DF214EB816}"/>
                </a:ext>
              </a:extLst>
            </p:cNvPr>
            <p:cNvSpPr/>
            <p:nvPr/>
          </p:nvSpPr>
          <p:spPr>
            <a:xfrm>
              <a:off x="3874475" y="3461752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Circle">
              <a:extLst>
                <a:ext uri="{FF2B5EF4-FFF2-40B4-BE49-F238E27FC236}">
                  <a16:creationId xmlns:a16="http://schemas.microsoft.com/office/drawing/2014/main" id="{EC0927DE-7AC8-BF22-3703-75A9A3A53451}"/>
                </a:ext>
              </a:extLst>
            </p:cNvPr>
            <p:cNvSpPr/>
            <p:nvPr/>
          </p:nvSpPr>
          <p:spPr>
            <a:xfrm>
              <a:off x="3115595" y="3361712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Line">
              <a:extLst>
                <a:ext uri="{FF2B5EF4-FFF2-40B4-BE49-F238E27FC236}">
                  <a16:creationId xmlns:a16="http://schemas.microsoft.com/office/drawing/2014/main" id="{A867FCFB-D71D-7C73-C978-11C77C0D4EC3}"/>
                </a:ext>
              </a:extLst>
            </p:cNvPr>
            <p:cNvSpPr/>
            <p:nvPr/>
          </p:nvSpPr>
          <p:spPr>
            <a:xfrm flipV="1">
              <a:off x="1233433" y="5171394"/>
              <a:ext cx="4743437" cy="7713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hangingPunct="0">
                <a:spcBef>
                  <a:spcPts val="200"/>
                </a:spcBef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 Light"/>
                </a:defRPr>
              </a:pPr>
              <a:endParaRPr sz="1200" kern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2" name="Education">
              <a:extLst>
                <a:ext uri="{FF2B5EF4-FFF2-40B4-BE49-F238E27FC236}">
                  <a16:creationId xmlns:a16="http://schemas.microsoft.com/office/drawing/2014/main" id="{7A83F4E8-2362-CB06-4F79-3B8FC77B11D6}"/>
                </a:ext>
              </a:extLst>
            </p:cNvPr>
            <p:cNvSpPr txBox="1"/>
            <p:nvPr/>
          </p:nvSpPr>
          <p:spPr>
            <a:xfrm>
              <a:off x="179615" y="5030671"/>
              <a:ext cx="758401" cy="38855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1300" b="1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 algn="r" defTabSz="914400" hangingPunct="0"/>
              <a:r>
                <a:rPr lang="en-US" kern="0" dirty="0">
                  <a:latin typeface="Helvetica"/>
                  <a:ea typeface="Helvetica"/>
                  <a:cs typeface="Helvetica"/>
                </a:rPr>
                <a:t>Age</a:t>
              </a:r>
              <a:endParaRPr kern="0" dirty="0">
                <a:latin typeface="Helvetica"/>
                <a:ea typeface="Helvetica"/>
                <a:cs typeface="Helvetica"/>
              </a:endParaRPr>
            </a:p>
          </p:txBody>
        </p:sp>
      </p:grpSp>
      <p:sp>
        <p:nvSpPr>
          <p:cNvPr id="23" name="Education">
            <a:extLst>
              <a:ext uri="{FF2B5EF4-FFF2-40B4-BE49-F238E27FC236}">
                <a16:creationId xmlns:a16="http://schemas.microsoft.com/office/drawing/2014/main" id="{ADB76C42-C345-2661-F003-D0396D0BFC18}"/>
              </a:ext>
            </a:extLst>
          </p:cNvPr>
          <p:cNvSpPr txBox="1"/>
          <p:nvPr/>
        </p:nvSpPr>
        <p:spPr>
          <a:xfrm>
            <a:off x="9188815" y="4172884"/>
            <a:ext cx="972125" cy="292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3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r" defTabSz="914400" hangingPunct="0"/>
            <a:r>
              <a:rPr kern="0" dirty="0">
                <a:latin typeface="Helvetica"/>
                <a:ea typeface="Helvetica"/>
                <a:cs typeface="Helvetica"/>
              </a:rPr>
              <a:t>Education</a:t>
            </a:r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3921E56D-70B2-836D-E259-0B97823A8096}"/>
              </a:ext>
            </a:extLst>
          </p:cNvPr>
          <p:cNvSpPr/>
          <p:nvPr/>
        </p:nvSpPr>
        <p:spPr>
          <a:xfrm flipH="1">
            <a:off x="6358976" y="4465065"/>
            <a:ext cx="786392" cy="458391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bevel/>
            <a:tailEnd type="triangle" w="med" len="med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wrap="square" lIns="45719" tIns="45719" rIns="45719" bIns="45719" numCol="1" anchor="t">
            <a:noAutofit/>
          </a:bodyPr>
          <a:lstStyle/>
          <a:p>
            <a:pPr hangingPunct="0">
              <a:spcBef>
                <a:spcPts val="200"/>
              </a:spcBef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/>
              </a:defRPr>
            </a:pPr>
            <a:endParaRPr sz="1200" kern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DC116844-2E80-CEF3-7C71-710144EC2C53}"/>
              </a:ext>
            </a:extLst>
          </p:cNvPr>
          <p:cNvSpPr/>
          <p:nvPr/>
        </p:nvSpPr>
        <p:spPr>
          <a:xfrm flipV="1">
            <a:off x="7132933" y="1894798"/>
            <a:ext cx="1" cy="2674939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bevel/>
            <a:tailEnd type="triangle" w="med" len="med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wrap="square" lIns="45719" tIns="45719" rIns="45719" bIns="45719" numCol="1" anchor="t">
            <a:noAutofit/>
          </a:bodyPr>
          <a:lstStyle/>
          <a:p>
            <a:pPr hangingPunct="0">
              <a:spcBef>
                <a:spcPts val="200"/>
              </a:spcBef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/>
              </a:defRPr>
            </a:pPr>
            <a:endParaRPr sz="1200" kern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6" name="Circle">
            <a:extLst>
              <a:ext uri="{FF2B5EF4-FFF2-40B4-BE49-F238E27FC236}">
                <a16:creationId xmlns:a16="http://schemas.microsoft.com/office/drawing/2014/main" id="{5697D26E-E841-BB69-900C-3E3F089F4E1D}"/>
              </a:ext>
            </a:extLst>
          </p:cNvPr>
          <p:cNvSpPr/>
          <p:nvPr/>
        </p:nvSpPr>
        <p:spPr>
          <a:xfrm>
            <a:off x="6821389" y="3998897"/>
            <a:ext cx="83303" cy="9556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Circle">
            <a:extLst>
              <a:ext uri="{FF2B5EF4-FFF2-40B4-BE49-F238E27FC236}">
                <a16:creationId xmlns:a16="http://schemas.microsoft.com/office/drawing/2014/main" id="{B4268BC2-98BB-C7D6-DECF-5F1A31856B9D}"/>
              </a:ext>
            </a:extLst>
          </p:cNvPr>
          <p:cNvSpPr/>
          <p:nvPr/>
        </p:nvSpPr>
        <p:spPr>
          <a:xfrm>
            <a:off x="6284108" y="4271294"/>
            <a:ext cx="83303" cy="9556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Circle">
            <a:extLst>
              <a:ext uri="{FF2B5EF4-FFF2-40B4-BE49-F238E27FC236}">
                <a16:creationId xmlns:a16="http://schemas.microsoft.com/office/drawing/2014/main" id="{950EBDAF-36E3-DA14-6335-5C7DBE9BD5F8}"/>
              </a:ext>
            </a:extLst>
          </p:cNvPr>
          <p:cNvSpPr/>
          <p:nvPr/>
        </p:nvSpPr>
        <p:spPr>
          <a:xfrm>
            <a:off x="6418963" y="3911629"/>
            <a:ext cx="83303" cy="9556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Circle">
            <a:extLst>
              <a:ext uri="{FF2B5EF4-FFF2-40B4-BE49-F238E27FC236}">
                <a16:creationId xmlns:a16="http://schemas.microsoft.com/office/drawing/2014/main" id="{3BFDD002-8D19-89EA-7017-243991909AA2}"/>
              </a:ext>
            </a:extLst>
          </p:cNvPr>
          <p:cNvSpPr/>
          <p:nvPr/>
        </p:nvSpPr>
        <p:spPr>
          <a:xfrm>
            <a:off x="6616387" y="3892195"/>
            <a:ext cx="83303" cy="9556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Circle">
            <a:extLst>
              <a:ext uri="{FF2B5EF4-FFF2-40B4-BE49-F238E27FC236}">
                <a16:creationId xmlns:a16="http://schemas.microsoft.com/office/drawing/2014/main" id="{D73BCB6E-4D98-52BD-CD10-9EE90CBFC0CF}"/>
              </a:ext>
            </a:extLst>
          </p:cNvPr>
          <p:cNvSpPr/>
          <p:nvPr/>
        </p:nvSpPr>
        <p:spPr>
          <a:xfrm>
            <a:off x="7557432" y="3589810"/>
            <a:ext cx="83303" cy="9556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Circle">
            <a:extLst>
              <a:ext uri="{FF2B5EF4-FFF2-40B4-BE49-F238E27FC236}">
                <a16:creationId xmlns:a16="http://schemas.microsoft.com/office/drawing/2014/main" id="{9AC7E375-34D9-F0F3-CA04-42D93AE27F79}"/>
              </a:ext>
            </a:extLst>
          </p:cNvPr>
          <p:cNvSpPr/>
          <p:nvPr/>
        </p:nvSpPr>
        <p:spPr>
          <a:xfrm>
            <a:off x="7980640" y="3420812"/>
            <a:ext cx="83303" cy="9556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Circle">
            <a:extLst>
              <a:ext uri="{FF2B5EF4-FFF2-40B4-BE49-F238E27FC236}">
                <a16:creationId xmlns:a16="http://schemas.microsoft.com/office/drawing/2014/main" id="{1A26AEC9-316F-602C-6825-6180F5153635}"/>
              </a:ext>
            </a:extLst>
          </p:cNvPr>
          <p:cNvSpPr/>
          <p:nvPr/>
        </p:nvSpPr>
        <p:spPr>
          <a:xfrm>
            <a:off x="7914886" y="3673077"/>
            <a:ext cx="83303" cy="9556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Circle">
            <a:extLst>
              <a:ext uri="{FF2B5EF4-FFF2-40B4-BE49-F238E27FC236}">
                <a16:creationId xmlns:a16="http://schemas.microsoft.com/office/drawing/2014/main" id="{09AA42AC-E183-661F-63F7-02B06B500D28}"/>
              </a:ext>
            </a:extLst>
          </p:cNvPr>
          <p:cNvSpPr/>
          <p:nvPr/>
        </p:nvSpPr>
        <p:spPr>
          <a:xfrm>
            <a:off x="8390664" y="3378036"/>
            <a:ext cx="83303" cy="9556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Circle">
            <a:extLst>
              <a:ext uri="{FF2B5EF4-FFF2-40B4-BE49-F238E27FC236}">
                <a16:creationId xmlns:a16="http://schemas.microsoft.com/office/drawing/2014/main" id="{360AF8AD-A483-01EE-DF72-F6A1906CCD42}"/>
              </a:ext>
            </a:extLst>
          </p:cNvPr>
          <p:cNvSpPr/>
          <p:nvPr/>
        </p:nvSpPr>
        <p:spPr>
          <a:xfrm>
            <a:off x="9134168" y="3724358"/>
            <a:ext cx="83303" cy="9556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Income">
            <a:extLst>
              <a:ext uri="{FF2B5EF4-FFF2-40B4-BE49-F238E27FC236}">
                <a16:creationId xmlns:a16="http://schemas.microsoft.com/office/drawing/2014/main" id="{FA9CCA35-CCDD-C7EB-188A-3C130673C84F}"/>
              </a:ext>
            </a:extLst>
          </p:cNvPr>
          <p:cNvSpPr txBox="1"/>
          <p:nvPr/>
        </p:nvSpPr>
        <p:spPr>
          <a:xfrm>
            <a:off x="7172690" y="2013667"/>
            <a:ext cx="1028180" cy="292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3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r" defTabSz="914400" hangingPunct="0"/>
            <a:r>
              <a:rPr lang="en-US" kern="0" dirty="0">
                <a:latin typeface="Helvetica"/>
                <a:ea typeface="Helvetica"/>
                <a:cs typeface="Helvetica"/>
              </a:rPr>
              <a:t>Happiness</a:t>
            </a:r>
            <a:endParaRPr kern="0" dirty="0">
              <a:latin typeface="Helvetica"/>
              <a:ea typeface="Helvetica"/>
              <a:cs typeface="Helvetica"/>
            </a:endParaRPr>
          </a:p>
        </p:txBody>
      </p:sp>
      <p:sp>
        <p:nvSpPr>
          <p:cNvPr id="36" name="Circle">
            <a:extLst>
              <a:ext uri="{FF2B5EF4-FFF2-40B4-BE49-F238E27FC236}">
                <a16:creationId xmlns:a16="http://schemas.microsoft.com/office/drawing/2014/main" id="{617C0C7B-175E-A508-FCDA-6839AAFA1416}"/>
              </a:ext>
            </a:extLst>
          </p:cNvPr>
          <p:cNvSpPr/>
          <p:nvPr/>
        </p:nvSpPr>
        <p:spPr>
          <a:xfrm>
            <a:off x="7281971" y="3832199"/>
            <a:ext cx="83303" cy="9556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Circle">
            <a:extLst>
              <a:ext uri="{FF2B5EF4-FFF2-40B4-BE49-F238E27FC236}">
                <a16:creationId xmlns:a16="http://schemas.microsoft.com/office/drawing/2014/main" id="{26BE0D08-DA41-A909-E5A7-507EDF5DC554}"/>
              </a:ext>
            </a:extLst>
          </p:cNvPr>
          <p:cNvSpPr/>
          <p:nvPr/>
        </p:nvSpPr>
        <p:spPr>
          <a:xfrm>
            <a:off x="8781946" y="3499687"/>
            <a:ext cx="83303" cy="9556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Circle">
            <a:extLst>
              <a:ext uri="{FF2B5EF4-FFF2-40B4-BE49-F238E27FC236}">
                <a16:creationId xmlns:a16="http://schemas.microsoft.com/office/drawing/2014/main" id="{70C2FECE-715D-F179-3A12-6A9AF3B8AB0D}"/>
              </a:ext>
            </a:extLst>
          </p:cNvPr>
          <p:cNvSpPr/>
          <p:nvPr/>
        </p:nvSpPr>
        <p:spPr>
          <a:xfrm>
            <a:off x="8200870" y="3346899"/>
            <a:ext cx="83303" cy="9556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Line">
            <a:extLst>
              <a:ext uri="{FF2B5EF4-FFF2-40B4-BE49-F238E27FC236}">
                <a16:creationId xmlns:a16="http://schemas.microsoft.com/office/drawing/2014/main" id="{1C3C8646-2609-0521-C406-3052807F9FC9}"/>
              </a:ext>
            </a:extLst>
          </p:cNvPr>
          <p:cNvSpPr/>
          <p:nvPr/>
        </p:nvSpPr>
        <p:spPr>
          <a:xfrm flipV="1">
            <a:off x="7049631" y="4470984"/>
            <a:ext cx="3111320" cy="5804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bevel/>
            <a:tailEnd type="triangle" w="med" len="med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wrap="square" lIns="45719" tIns="45719" rIns="45719" bIns="45719" numCol="1" anchor="t">
            <a:noAutofit/>
          </a:bodyPr>
          <a:lstStyle/>
          <a:p>
            <a:pPr hangingPunct="0">
              <a:spcBef>
                <a:spcPts val="200"/>
              </a:spcBef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/>
              </a:defRPr>
            </a:pPr>
            <a:endParaRPr sz="1200" kern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0" name="Education">
            <a:extLst>
              <a:ext uri="{FF2B5EF4-FFF2-40B4-BE49-F238E27FC236}">
                <a16:creationId xmlns:a16="http://schemas.microsoft.com/office/drawing/2014/main" id="{E8821DC0-E90B-5B73-FBB8-753281A81965}"/>
              </a:ext>
            </a:extLst>
          </p:cNvPr>
          <p:cNvSpPr txBox="1"/>
          <p:nvPr/>
        </p:nvSpPr>
        <p:spPr>
          <a:xfrm>
            <a:off x="6358410" y="4365090"/>
            <a:ext cx="497451" cy="292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3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r" defTabSz="914400" hangingPunct="0"/>
            <a:r>
              <a:rPr lang="en-US" kern="0" dirty="0">
                <a:latin typeface="Helvetica"/>
                <a:ea typeface="Helvetica"/>
                <a:cs typeface="Helvetica"/>
              </a:rPr>
              <a:t>Age</a:t>
            </a:r>
            <a:endParaRPr kern="0" dirty="0">
              <a:latin typeface="Helvetica"/>
              <a:ea typeface="Helvetica"/>
              <a:cs typeface="Helvetica"/>
            </a:endParaRPr>
          </a:p>
        </p:txBody>
      </p:sp>
      <p:pic>
        <p:nvPicPr>
          <p:cNvPr id="41" name="Picture 59">
            <a:extLst>
              <a:ext uri="{FF2B5EF4-FFF2-40B4-BE49-F238E27FC236}">
                <a16:creationId xmlns:a16="http://schemas.microsoft.com/office/drawing/2014/main" id="{74EE7257-FDE5-16B0-AC78-6086C3AAB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250" y="5416611"/>
            <a:ext cx="2349500" cy="431800"/>
          </a:xfrm>
          <a:prstGeom prst="rect">
            <a:avLst/>
          </a:prstGeom>
        </p:spPr>
      </p:pic>
      <p:sp>
        <p:nvSpPr>
          <p:cNvPr id="42" name="Freeform 61">
            <a:extLst>
              <a:ext uri="{FF2B5EF4-FFF2-40B4-BE49-F238E27FC236}">
                <a16:creationId xmlns:a16="http://schemas.microsoft.com/office/drawing/2014/main" id="{2F685E78-7D7D-28D6-1DBE-EA60D5275FAE}"/>
              </a:ext>
            </a:extLst>
          </p:cNvPr>
          <p:cNvSpPr/>
          <p:nvPr/>
        </p:nvSpPr>
        <p:spPr>
          <a:xfrm>
            <a:off x="1553630" y="2476558"/>
            <a:ext cx="3816626" cy="2584174"/>
          </a:xfrm>
          <a:custGeom>
            <a:avLst/>
            <a:gdLst>
              <a:gd name="connsiteX0" fmla="*/ 993913 w 3816626"/>
              <a:gd name="connsiteY0" fmla="*/ 1232452 h 2584174"/>
              <a:gd name="connsiteX1" fmla="*/ 3816626 w 3816626"/>
              <a:gd name="connsiteY1" fmla="*/ 0 h 2584174"/>
              <a:gd name="connsiteX2" fmla="*/ 2504661 w 3816626"/>
              <a:gd name="connsiteY2" fmla="*/ 1689652 h 2584174"/>
              <a:gd name="connsiteX3" fmla="*/ 0 w 3816626"/>
              <a:gd name="connsiteY3" fmla="*/ 2584174 h 2584174"/>
              <a:gd name="connsiteX4" fmla="*/ 993913 w 3816626"/>
              <a:gd name="connsiteY4" fmla="*/ 1232452 h 258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6626" h="2584174">
                <a:moveTo>
                  <a:pt x="993913" y="1232452"/>
                </a:moveTo>
                <a:lnTo>
                  <a:pt x="3816626" y="0"/>
                </a:lnTo>
                <a:lnTo>
                  <a:pt x="2504661" y="1689652"/>
                </a:lnTo>
                <a:lnTo>
                  <a:pt x="0" y="2584174"/>
                </a:lnTo>
                <a:lnTo>
                  <a:pt x="993913" y="1232452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  <a:alpha val="34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62">
            <a:extLst>
              <a:ext uri="{FF2B5EF4-FFF2-40B4-BE49-F238E27FC236}">
                <a16:creationId xmlns:a16="http://schemas.microsoft.com/office/drawing/2014/main" id="{BF574B5C-8F6B-C9D0-CF3F-011E9478A701}"/>
              </a:ext>
            </a:extLst>
          </p:cNvPr>
          <p:cNvSpPr/>
          <p:nvPr/>
        </p:nvSpPr>
        <p:spPr>
          <a:xfrm rot="1076164">
            <a:off x="6215483" y="2798823"/>
            <a:ext cx="3471214" cy="2181012"/>
          </a:xfrm>
          <a:custGeom>
            <a:avLst/>
            <a:gdLst>
              <a:gd name="connsiteX0" fmla="*/ 993913 w 3816626"/>
              <a:gd name="connsiteY0" fmla="*/ 1232452 h 2584174"/>
              <a:gd name="connsiteX1" fmla="*/ 3816626 w 3816626"/>
              <a:gd name="connsiteY1" fmla="*/ 0 h 2584174"/>
              <a:gd name="connsiteX2" fmla="*/ 2504661 w 3816626"/>
              <a:gd name="connsiteY2" fmla="*/ 1689652 h 2584174"/>
              <a:gd name="connsiteX3" fmla="*/ 0 w 3816626"/>
              <a:gd name="connsiteY3" fmla="*/ 2584174 h 2584174"/>
              <a:gd name="connsiteX4" fmla="*/ 993913 w 3816626"/>
              <a:gd name="connsiteY4" fmla="*/ 1232452 h 258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6626" h="2584174">
                <a:moveTo>
                  <a:pt x="993913" y="1232452"/>
                </a:moveTo>
                <a:lnTo>
                  <a:pt x="3816626" y="0"/>
                </a:lnTo>
                <a:lnTo>
                  <a:pt x="2504661" y="1689652"/>
                </a:lnTo>
                <a:lnTo>
                  <a:pt x="0" y="2584174"/>
                </a:lnTo>
                <a:lnTo>
                  <a:pt x="993913" y="1232452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  <a:alpha val="34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60">
            <a:extLst>
              <a:ext uri="{FF2B5EF4-FFF2-40B4-BE49-F238E27FC236}">
                <a16:creationId xmlns:a16="http://schemas.microsoft.com/office/drawing/2014/main" id="{8B01E489-CDA6-A9EA-8297-10915964A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48" y="6019985"/>
            <a:ext cx="17145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49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General Linear Regression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grpSp>
        <p:nvGrpSpPr>
          <p:cNvPr id="2" name="Group 39">
            <a:extLst>
              <a:ext uri="{FF2B5EF4-FFF2-40B4-BE49-F238E27FC236}">
                <a16:creationId xmlns:a16="http://schemas.microsoft.com/office/drawing/2014/main" id="{56BBB49B-5BDF-62A0-F05D-D0A9F76FFE3F}"/>
              </a:ext>
            </a:extLst>
          </p:cNvPr>
          <p:cNvGrpSpPr/>
          <p:nvPr/>
        </p:nvGrpSpPr>
        <p:grpSpPr>
          <a:xfrm>
            <a:off x="1687276" y="1938247"/>
            <a:ext cx="3802541" cy="3028658"/>
            <a:chOff x="179615" y="1747879"/>
            <a:chExt cx="5797255" cy="4024809"/>
          </a:xfrm>
        </p:grpSpPr>
        <p:sp>
          <p:nvSpPr>
            <p:cNvPr id="5" name="Education">
              <a:extLst>
                <a:ext uri="{FF2B5EF4-FFF2-40B4-BE49-F238E27FC236}">
                  <a16:creationId xmlns:a16="http://schemas.microsoft.com/office/drawing/2014/main" id="{6EFF0C97-8BFE-F57F-13F0-412E45F08A77}"/>
                </a:ext>
              </a:extLst>
            </p:cNvPr>
            <p:cNvSpPr txBox="1"/>
            <p:nvPr/>
          </p:nvSpPr>
          <p:spPr>
            <a:xfrm>
              <a:off x="4494777" y="4775247"/>
              <a:ext cx="1482076" cy="38855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1300" b="1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 algn="r" defTabSz="914400" hangingPunct="0"/>
              <a:r>
                <a:rPr kern="0" dirty="0">
                  <a:latin typeface="Helvetica"/>
                  <a:ea typeface="Helvetica"/>
                  <a:cs typeface="Helvetica"/>
                </a:rPr>
                <a:t>Education</a:t>
              </a:r>
            </a:p>
          </p:txBody>
        </p:sp>
        <p:sp>
          <p:nvSpPr>
            <p:cNvPr id="6" name="Line">
              <a:extLst>
                <a:ext uri="{FF2B5EF4-FFF2-40B4-BE49-F238E27FC236}">
                  <a16:creationId xmlns:a16="http://schemas.microsoft.com/office/drawing/2014/main" id="{8D8DC9BA-9BEC-9A0F-DB51-3652F35A172B}"/>
                </a:ext>
              </a:extLst>
            </p:cNvPr>
            <p:cNvSpPr/>
            <p:nvPr/>
          </p:nvSpPr>
          <p:spPr>
            <a:xfrm flipH="1">
              <a:off x="180478" y="5163528"/>
              <a:ext cx="1198913" cy="60916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hangingPunct="0">
                <a:spcBef>
                  <a:spcPts val="200"/>
                </a:spcBef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 Light"/>
                </a:defRPr>
              </a:pPr>
              <a:endParaRPr sz="1200" kern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" name="Line">
              <a:extLst>
                <a:ext uri="{FF2B5EF4-FFF2-40B4-BE49-F238E27FC236}">
                  <a16:creationId xmlns:a16="http://schemas.microsoft.com/office/drawing/2014/main" id="{57D9F8FA-6F88-086D-6A82-5390BA278C67}"/>
                </a:ext>
              </a:extLst>
            </p:cNvPr>
            <p:cNvSpPr/>
            <p:nvPr/>
          </p:nvSpPr>
          <p:spPr>
            <a:xfrm flipV="1">
              <a:off x="1360432" y="1747879"/>
              <a:ext cx="2" cy="3554749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hangingPunct="0">
                <a:spcBef>
                  <a:spcPts val="200"/>
                </a:spcBef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 Light"/>
                </a:defRPr>
              </a:pPr>
              <a:endParaRPr sz="1200" kern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" name="Circle">
              <a:extLst>
                <a:ext uri="{FF2B5EF4-FFF2-40B4-BE49-F238E27FC236}">
                  <a16:creationId xmlns:a16="http://schemas.microsoft.com/office/drawing/2014/main" id="{C085927B-B2A2-D5AA-F758-E3C1F2C65EF2}"/>
                </a:ext>
              </a:extLst>
            </p:cNvPr>
            <p:cNvSpPr/>
            <p:nvPr/>
          </p:nvSpPr>
          <p:spPr>
            <a:xfrm>
              <a:off x="885461" y="4544034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Circle">
              <a:extLst>
                <a:ext uri="{FF2B5EF4-FFF2-40B4-BE49-F238E27FC236}">
                  <a16:creationId xmlns:a16="http://schemas.microsoft.com/office/drawing/2014/main" id="{6B5735C8-C9A0-46FA-C59E-F4895380587A}"/>
                </a:ext>
              </a:extLst>
            </p:cNvPr>
            <p:cNvSpPr/>
            <p:nvPr/>
          </p:nvSpPr>
          <p:spPr>
            <a:xfrm>
              <a:off x="1492851" y="4382181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Circle">
              <a:extLst>
                <a:ext uri="{FF2B5EF4-FFF2-40B4-BE49-F238E27FC236}">
                  <a16:creationId xmlns:a16="http://schemas.microsoft.com/office/drawing/2014/main" id="{86EE4D93-5104-6CE0-3668-AAE52DEA9A17}"/>
                </a:ext>
              </a:extLst>
            </p:cNvPr>
            <p:cNvSpPr/>
            <p:nvPr/>
          </p:nvSpPr>
          <p:spPr>
            <a:xfrm>
              <a:off x="1487433" y="4010879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Circle">
              <a:extLst>
                <a:ext uri="{FF2B5EF4-FFF2-40B4-BE49-F238E27FC236}">
                  <a16:creationId xmlns:a16="http://schemas.microsoft.com/office/drawing/2014/main" id="{105C2410-5853-D4FC-7B81-6FCB59B97C78}"/>
                </a:ext>
              </a:extLst>
            </p:cNvPr>
            <p:cNvSpPr/>
            <p:nvPr/>
          </p:nvSpPr>
          <p:spPr>
            <a:xfrm>
              <a:off x="2007613" y="4464136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Circle">
              <a:extLst>
                <a:ext uri="{FF2B5EF4-FFF2-40B4-BE49-F238E27FC236}">
                  <a16:creationId xmlns:a16="http://schemas.microsoft.com/office/drawing/2014/main" id="{68C2B7F5-32F3-315E-E063-01A74953A4BC}"/>
                </a:ext>
              </a:extLst>
            </p:cNvPr>
            <p:cNvSpPr/>
            <p:nvPr/>
          </p:nvSpPr>
          <p:spPr>
            <a:xfrm>
              <a:off x="2007613" y="4000395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Circle">
              <a:extLst>
                <a:ext uri="{FF2B5EF4-FFF2-40B4-BE49-F238E27FC236}">
                  <a16:creationId xmlns:a16="http://schemas.microsoft.com/office/drawing/2014/main" id="{E1D4F942-D817-FE7B-C888-10EDAF67A553}"/>
                </a:ext>
              </a:extLst>
            </p:cNvPr>
            <p:cNvSpPr/>
            <p:nvPr/>
          </p:nvSpPr>
          <p:spPr>
            <a:xfrm>
              <a:off x="2652824" y="3775812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Circle">
              <a:extLst>
                <a:ext uri="{FF2B5EF4-FFF2-40B4-BE49-F238E27FC236}">
                  <a16:creationId xmlns:a16="http://schemas.microsoft.com/office/drawing/2014/main" id="{2E04370D-671A-C82B-0932-7F3FAA8B9780}"/>
                </a:ext>
              </a:extLst>
            </p:cNvPr>
            <p:cNvSpPr/>
            <p:nvPr/>
          </p:nvSpPr>
          <p:spPr>
            <a:xfrm>
              <a:off x="2988594" y="4127396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Circle">
              <a:extLst>
                <a:ext uri="{FF2B5EF4-FFF2-40B4-BE49-F238E27FC236}">
                  <a16:creationId xmlns:a16="http://schemas.microsoft.com/office/drawing/2014/main" id="{E35D93CC-B8EC-D958-74E3-9F6B501B3001}"/>
                </a:ext>
              </a:extLst>
            </p:cNvPr>
            <p:cNvSpPr/>
            <p:nvPr/>
          </p:nvSpPr>
          <p:spPr>
            <a:xfrm>
              <a:off x="3277936" y="3718966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Circle">
              <a:extLst>
                <a:ext uri="{FF2B5EF4-FFF2-40B4-BE49-F238E27FC236}">
                  <a16:creationId xmlns:a16="http://schemas.microsoft.com/office/drawing/2014/main" id="{98850F42-92BF-E5B4-A2CF-23DAFD41FC7E}"/>
                </a:ext>
              </a:extLst>
            </p:cNvPr>
            <p:cNvSpPr/>
            <p:nvPr/>
          </p:nvSpPr>
          <p:spPr>
            <a:xfrm>
              <a:off x="3747474" y="3091620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Income">
              <a:extLst>
                <a:ext uri="{FF2B5EF4-FFF2-40B4-BE49-F238E27FC236}">
                  <a16:creationId xmlns:a16="http://schemas.microsoft.com/office/drawing/2014/main" id="{F30CE18D-80E7-A1D9-B0EA-13BCF8AE718B}"/>
                </a:ext>
              </a:extLst>
            </p:cNvPr>
            <p:cNvSpPr txBox="1"/>
            <p:nvPr/>
          </p:nvSpPr>
          <p:spPr>
            <a:xfrm>
              <a:off x="1421045" y="1905845"/>
              <a:ext cx="1120204" cy="38855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1300" b="1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 algn="r" defTabSz="914400" hangingPunct="0"/>
              <a:r>
                <a:rPr kern="0" dirty="0">
                  <a:latin typeface="Helvetica"/>
                  <a:ea typeface="Helvetica"/>
                  <a:cs typeface="Helvetica"/>
                </a:rPr>
                <a:t>Income</a:t>
              </a:r>
            </a:p>
          </p:txBody>
        </p:sp>
        <p:sp>
          <p:nvSpPr>
            <p:cNvPr id="18" name="Circle">
              <a:extLst>
                <a:ext uri="{FF2B5EF4-FFF2-40B4-BE49-F238E27FC236}">
                  <a16:creationId xmlns:a16="http://schemas.microsoft.com/office/drawing/2014/main" id="{A73B26BC-CA1B-0CC8-2D27-9BB119396B7C}"/>
                </a:ext>
              </a:extLst>
            </p:cNvPr>
            <p:cNvSpPr/>
            <p:nvPr/>
          </p:nvSpPr>
          <p:spPr>
            <a:xfrm>
              <a:off x="2541252" y="4233919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Circle">
              <a:extLst>
                <a:ext uri="{FF2B5EF4-FFF2-40B4-BE49-F238E27FC236}">
                  <a16:creationId xmlns:a16="http://schemas.microsoft.com/office/drawing/2014/main" id="{B5B282E7-1A20-2522-D87D-C9DF214EB816}"/>
                </a:ext>
              </a:extLst>
            </p:cNvPr>
            <p:cNvSpPr/>
            <p:nvPr/>
          </p:nvSpPr>
          <p:spPr>
            <a:xfrm>
              <a:off x="3874475" y="3461752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Circle">
              <a:extLst>
                <a:ext uri="{FF2B5EF4-FFF2-40B4-BE49-F238E27FC236}">
                  <a16:creationId xmlns:a16="http://schemas.microsoft.com/office/drawing/2014/main" id="{EC0927DE-7AC8-BF22-3703-75A9A3A53451}"/>
                </a:ext>
              </a:extLst>
            </p:cNvPr>
            <p:cNvSpPr/>
            <p:nvPr/>
          </p:nvSpPr>
          <p:spPr>
            <a:xfrm>
              <a:off x="3115595" y="3361712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Line">
              <a:extLst>
                <a:ext uri="{FF2B5EF4-FFF2-40B4-BE49-F238E27FC236}">
                  <a16:creationId xmlns:a16="http://schemas.microsoft.com/office/drawing/2014/main" id="{A867FCFB-D71D-7C73-C978-11C77C0D4EC3}"/>
                </a:ext>
              </a:extLst>
            </p:cNvPr>
            <p:cNvSpPr/>
            <p:nvPr/>
          </p:nvSpPr>
          <p:spPr>
            <a:xfrm flipV="1">
              <a:off x="1233433" y="5171394"/>
              <a:ext cx="4743437" cy="7713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hangingPunct="0">
                <a:spcBef>
                  <a:spcPts val="200"/>
                </a:spcBef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 Light"/>
                </a:defRPr>
              </a:pPr>
              <a:endParaRPr sz="1200" kern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2" name="Education">
              <a:extLst>
                <a:ext uri="{FF2B5EF4-FFF2-40B4-BE49-F238E27FC236}">
                  <a16:creationId xmlns:a16="http://schemas.microsoft.com/office/drawing/2014/main" id="{7A83F4E8-2362-CB06-4F79-3B8FC77B11D6}"/>
                </a:ext>
              </a:extLst>
            </p:cNvPr>
            <p:cNvSpPr txBox="1"/>
            <p:nvPr/>
          </p:nvSpPr>
          <p:spPr>
            <a:xfrm>
              <a:off x="179615" y="5030671"/>
              <a:ext cx="758401" cy="38855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1300" b="1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 algn="r" defTabSz="914400" hangingPunct="0"/>
              <a:r>
                <a:rPr lang="en-US" kern="0" dirty="0">
                  <a:latin typeface="Helvetica"/>
                  <a:ea typeface="Helvetica"/>
                  <a:cs typeface="Helvetica"/>
                </a:rPr>
                <a:t>Age</a:t>
              </a:r>
              <a:endParaRPr kern="0" dirty="0">
                <a:latin typeface="Helvetica"/>
                <a:ea typeface="Helvetica"/>
                <a:cs typeface="Helvetica"/>
              </a:endParaRPr>
            </a:p>
          </p:txBody>
        </p:sp>
      </p:grpSp>
      <p:sp>
        <p:nvSpPr>
          <p:cNvPr id="23" name="Education">
            <a:extLst>
              <a:ext uri="{FF2B5EF4-FFF2-40B4-BE49-F238E27FC236}">
                <a16:creationId xmlns:a16="http://schemas.microsoft.com/office/drawing/2014/main" id="{ADB76C42-C345-2661-F003-D0396D0BFC18}"/>
              </a:ext>
            </a:extLst>
          </p:cNvPr>
          <p:cNvSpPr txBox="1"/>
          <p:nvPr/>
        </p:nvSpPr>
        <p:spPr>
          <a:xfrm>
            <a:off x="9188815" y="4172884"/>
            <a:ext cx="972125" cy="292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3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r" defTabSz="914400" hangingPunct="0"/>
            <a:r>
              <a:rPr kern="0" dirty="0">
                <a:latin typeface="Helvetica"/>
                <a:ea typeface="Helvetica"/>
                <a:cs typeface="Helvetica"/>
              </a:rPr>
              <a:t>Education</a:t>
            </a:r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3921E56D-70B2-836D-E259-0B97823A8096}"/>
              </a:ext>
            </a:extLst>
          </p:cNvPr>
          <p:cNvSpPr/>
          <p:nvPr/>
        </p:nvSpPr>
        <p:spPr>
          <a:xfrm flipH="1">
            <a:off x="6358976" y="4465065"/>
            <a:ext cx="786392" cy="458391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bevel/>
            <a:tailEnd type="triangle" w="med" len="med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wrap="square" lIns="45719" tIns="45719" rIns="45719" bIns="45719" numCol="1" anchor="t">
            <a:noAutofit/>
          </a:bodyPr>
          <a:lstStyle/>
          <a:p>
            <a:pPr hangingPunct="0">
              <a:spcBef>
                <a:spcPts val="200"/>
              </a:spcBef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/>
              </a:defRPr>
            </a:pPr>
            <a:endParaRPr sz="1200" kern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DC116844-2E80-CEF3-7C71-710144EC2C53}"/>
              </a:ext>
            </a:extLst>
          </p:cNvPr>
          <p:cNvSpPr/>
          <p:nvPr/>
        </p:nvSpPr>
        <p:spPr>
          <a:xfrm flipV="1">
            <a:off x="7132933" y="1894798"/>
            <a:ext cx="1" cy="2674939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bevel/>
            <a:tailEnd type="triangle" w="med" len="med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wrap="square" lIns="45719" tIns="45719" rIns="45719" bIns="45719" numCol="1" anchor="t">
            <a:noAutofit/>
          </a:bodyPr>
          <a:lstStyle/>
          <a:p>
            <a:pPr hangingPunct="0">
              <a:spcBef>
                <a:spcPts val="200"/>
              </a:spcBef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/>
              </a:defRPr>
            </a:pPr>
            <a:endParaRPr sz="1200" kern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6" name="Circle">
            <a:extLst>
              <a:ext uri="{FF2B5EF4-FFF2-40B4-BE49-F238E27FC236}">
                <a16:creationId xmlns:a16="http://schemas.microsoft.com/office/drawing/2014/main" id="{5697D26E-E841-BB69-900C-3E3F089F4E1D}"/>
              </a:ext>
            </a:extLst>
          </p:cNvPr>
          <p:cNvSpPr/>
          <p:nvPr/>
        </p:nvSpPr>
        <p:spPr>
          <a:xfrm>
            <a:off x="6821389" y="3998897"/>
            <a:ext cx="83303" cy="9556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Circle">
            <a:extLst>
              <a:ext uri="{FF2B5EF4-FFF2-40B4-BE49-F238E27FC236}">
                <a16:creationId xmlns:a16="http://schemas.microsoft.com/office/drawing/2014/main" id="{B4268BC2-98BB-C7D6-DECF-5F1A31856B9D}"/>
              </a:ext>
            </a:extLst>
          </p:cNvPr>
          <p:cNvSpPr/>
          <p:nvPr/>
        </p:nvSpPr>
        <p:spPr>
          <a:xfrm>
            <a:off x="6284108" y="4271294"/>
            <a:ext cx="83303" cy="9556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Circle">
            <a:extLst>
              <a:ext uri="{FF2B5EF4-FFF2-40B4-BE49-F238E27FC236}">
                <a16:creationId xmlns:a16="http://schemas.microsoft.com/office/drawing/2014/main" id="{950EBDAF-36E3-DA14-6335-5C7DBE9BD5F8}"/>
              </a:ext>
            </a:extLst>
          </p:cNvPr>
          <p:cNvSpPr/>
          <p:nvPr/>
        </p:nvSpPr>
        <p:spPr>
          <a:xfrm>
            <a:off x="6418963" y="3911629"/>
            <a:ext cx="83303" cy="9556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Circle">
            <a:extLst>
              <a:ext uri="{FF2B5EF4-FFF2-40B4-BE49-F238E27FC236}">
                <a16:creationId xmlns:a16="http://schemas.microsoft.com/office/drawing/2014/main" id="{3BFDD002-8D19-89EA-7017-243991909AA2}"/>
              </a:ext>
            </a:extLst>
          </p:cNvPr>
          <p:cNvSpPr/>
          <p:nvPr/>
        </p:nvSpPr>
        <p:spPr>
          <a:xfrm>
            <a:off x="6616387" y="3892195"/>
            <a:ext cx="83303" cy="9556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Circle">
            <a:extLst>
              <a:ext uri="{FF2B5EF4-FFF2-40B4-BE49-F238E27FC236}">
                <a16:creationId xmlns:a16="http://schemas.microsoft.com/office/drawing/2014/main" id="{D73BCB6E-4D98-52BD-CD10-9EE90CBFC0CF}"/>
              </a:ext>
            </a:extLst>
          </p:cNvPr>
          <p:cNvSpPr/>
          <p:nvPr/>
        </p:nvSpPr>
        <p:spPr>
          <a:xfrm>
            <a:off x="7557432" y="3589810"/>
            <a:ext cx="83303" cy="9556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Circle">
            <a:extLst>
              <a:ext uri="{FF2B5EF4-FFF2-40B4-BE49-F238E27FC236}">
                <a16:creationId xmlns:a16="http://schemas.microsoft.com/office/drawing/2014/main" id="{9AC7E375-34D9-F0F3-CA04-42D93AE27F79}"/>
              </a:ext>
            </a:extLst>
          </p:cNvPr>
          <p:cNvSpPr/>
          <p:nvPr/>
        </p:nvSpPr>
        <p:spPr>
          <a:xfrm>
            <a:off x="7980640" y="3420812"/>
            <a:ext cx="83303" cy="9556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Circle">
            <a:extLst>
              <a:ext uri="{FF2B5EF4-FFF2-40B4-BE49-F238E27FC236}">
                <a16:creationId xmlns:a16="http://schemas.microsoft.com/office/drawing/2014/main" id="{1A26AEC9-316F-602C-6825-6180F5153635}"/>
              </a:ext>
            </a:extLst>
          </p:cNvPr>
          <p:cNvSpPr/>
          <p:nvPr/>
        </p:nvSpPr>
        <p:spPr>
          <a:xfrm>
            <a:off x="7914886" y="3673077"/>
            <a:ext cx="83303" cy="9556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Circle">
            <a:extLst>
              <a:ext uri="{FF2B5EF4-FFF2-40B4-BE49-F238E27FC236}">
                <a16:creationId xmlns:a16="http://schemas.microsoft.com/office/drawing/2014/main" id="{09AA42AC-E183-661F-63F7-02B06B500D28}"/>
              </a:ext>
            </a:extLst>
          </p:cNvPr>
          <p:cNvSpPr/>
          <p:nvPr/>
        </p:nvSpPr>
        <p:spPr>
          <a:xfrm>
            <a:off x="8390664" y="3378036"/>
            <a:ext cx="83303" cy="9556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Circle">
            <a:extLst>
              <a:ext uri="{FF2B5EF4-FFF2-40B4-BE49-F238E27FC236}">
                <a16:creationId xmlns:a16="http://schemas.microsoft.com/office/drawing/2014/main" id="{360AF8AD-A483-01EE-DF72-F6A1906CCD42}"/>
              </a:ext>
            </a:extLst>
          </p:cNvPr>
          <p:cNvSpPr/>
          <p:nvPr/>
        </p:nvSpPr>
        <p:spPr>
          <a:xfrm>
            <a:off x="9134168" y="3724358"/>
            <a:ext cx="83303" cy="9556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Income">
            <a:extLst>
              <a:ext uri="{FF2B5EF4-FFF2-40B4-BE49-F238E27FC236}">
                <a16:creationId xmlns:a16="http://schemas.microsoft.com/office/drawing/2014/main" id="{FA9CCA35-CCDD-C7EB-188A-3C130673C84F}"/>
              </a:ext>
            </a:extLst>
          </p:cNvPr>
          <p:cNvSpPr txBox="1"/>
          <p:nvPr/>
        </p:nvSpPr>
        <p:spPr>
          <a:xfrm>
            <a:off x="7172690" y="2013667"/>
            <a:ext cx="1028180" cy="292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3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r" defTabSz="914400" hangingPunct="0"/>
            <a:r>
              <a:rPr lang="en-US" kern="0" dirty="0">
                <a:latin typeface="Helvetica"/>
                <a:ea typeface="Helvetica"/>
                <a:cs typeface="Helvetica"/>
              </a:rPr>
              <a:t>Happiness</a:t>
            </a:r>
            <a:endParaRPr kern="0" dirty="0">
              <a:latin typeface="Helvetica"/>
              <a:ea typeface="Helvetica"/>
              <a:cs typeface="Helvetica"/>
            </a:endParaRPr>
          </a:p>
        </p:txBody>
      </p:sp>
      <p:sp>
        <p:nvSpPr>
          <p:cNvPr id="36" name="Circle">
            <a:extLst>
              <a:ext uri="{FF2B5EF4-FFF2-40B4-BE49-F238E27FC236}">
                <a16:creationId xmlns:a16="http://schemas.microsoft.com/office/drawing/2014/main" id="{617C0C7B-175E-A508-FCDA-6839AAFA1416}"/>
              </a:ext>
            </a:extLst>
          </p:cNvPr>
          <p:cNvSpPr/>
          <p:nvPr/>
        </p:nvSpPr>
        <p:spPr>
          <a:xfrm>
            <a:off x="7281971" y="3832199"/>
            <a:ext cx="83303" cy="9556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Circle">
            <a:extLst>
              <a:ext uri="{FF2B5EF4-FFF2-40B4-BE49-F238E27FC236}">
                <a16:creationId xmlns:a16="http://schemas.microsoft.com/office/drawing/2014/main" id="{26BE0D08-DA41-A909-E5A7-507EDF5DC554}"/>
              </a:ext>
            </a:extLst>
          </p:cNvPr>
          <p:cNvSpPr/>
          <p:nvPr/>
        </p:nvSpPr>
        <p:spPr>
          <a:xfrm>
            <a:off x="8781946" y="3499687"/>
            <a:ext cx="83303" cy="9556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Circle">
            <a:extLst>
              <a:ext uri="{FF2B5EF4-FFF2-40B4-BE49-F238E27FC236}">
                <a16:creationId xmlns:a16="http://schemas.microsoft.com/office/drawing/2014/main" id="{70C2FECE-715D-F179-3A12-6A9AF3B8AB0D}"/>
              </a:ext>
            </a:extLst>
          </p:cNvPr>
          <p:cNvSpPr/>
          <p:nvPr/>
        </p:nvSpPr>
        <p:spPr>
          <a:xfrm>
            <a:off x="8200870" y="3346899"/>
            <a:ext cx="83303" cy="9556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Line">
            <a:extLst>
              <a:ext uri="{FF2B5EF4-FFF2-40B4-BE49-F238E27FC236}">
                <a16:creationId xmlns:a16="http://schemas.microsoft.com/office/drawing/2014/main" id="{1C3C8646-2609-0521-C406-3052807F9FC9}"/>
              </a:ext>
            </a:extLst>
          </p:cNvPr>
          <p:cNvSpPr/>
          <p:nvPr/>
        </p:nvSpPr>
        <p:spPr>
          <a:xfrm flipV="1">
            <a:off x="7049631" y="4470984"/>
            <a:ext cx="3111320" cy="5804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bevel/>
            <a:tailEnd type="triangle" w="med" len="med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wrap="square" lIns="45719" tIns="45719" rIns="45719" bIns="45719" numCol="1" anchor="t">
            <a:noAutofit/>
          </a:bodyPr>
          <a:lstStyle/>
          <a:p>
            <a:pPr hangingPunct="0">
              <a:spcBef>
                <a:spcPts val="200"/>
              </a:spcBef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/>
              </a:defRPr>
            </a:pPr>
            <a:endParaRPr sz="1200" kern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0" name="Education">
            <a:extLst>
              <a:ext uri="{FF2B5EF4-FFF2-40B4-BE49-F238E27FC236}">
                <a16:creationId xmlns:a16="http://schemas.microsoft.com/office/drawing/2014/main" id="{E8821DC0-E90B-5B73-FBB8-753281A81965}"/>
              </a:ext>
            </a:extLst>
          </p:cNvPr>
          <p:cNvSpPr txBox="1"/>
          <p:nvPr/>
        </p:nvSpPr>
        <p:spPr>
          <a:xfrm>
            <a:off x="6358410" y="4365090"/>
            <a:ext cx="497451" cy="292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3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r" defTabSz="914400" hangingPunct="0"/>
            <a:r>
              <a:rPr lang="en-US" kern="0" dirty="0">
                <a:latin typeface="Helvetica"/>
                <a:ea typeface="Helvetica"/>
                <a:cs typeface="Helvetica"/>
              </a:rPr>
              <a:t>Age</a:t>
            </a:r>
            <a:endParaRPr kern="0" dirty="0">
              <a:latin typeface="Helvetica"/>
              <a:ea typeface="Helvetica"/>
              <a:cs typeface="Helvetica"/>
            </a:endParaRPr>
          </a:p>
        </p:txBody>
      </p:sp>
      <p:pic>
        <p:nvPicPr>
          <p:cNvPr id="41" name="Picture 59">
            <a:extLst>
              <a:ext uri="{FF2B5EF4-FFF2-40B4-BE49-F238E27FC236}">
                <a16:creationId xmlns:a16="http://schemas.microsoft.com/office/drawing/2014/main" id="{74EE7257-FDE5-16B0-AC78-6086C3AAB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250" y="5416611"/>
            <a:ext cx="2349500" cy="431800"/>
          </a:xfrm>
          <a:prstGeom prst="rect">
            <a:avLst/>
          </a:prstGeom>
        </p:spPr>
      </p:pic>
      <p:sp>
        <p:nvSpPr>
          <p:cNvPr id="42" name="Freeform 61">
            <a:extLst>
              <a:ext uri="{FF2B5EF4-FFF2-40B4-BE49-F238E27FC236}">
                <a16:creationId xmlns:a16="http://schemas.microsoft.com/office/drawing/2014/main" id="{2F685E78-7D7D-28D6-1DBE-EA60D5275FAE}"/>
              </a:ext>
            </a:extLst>
          </p:cNvPr>
          <p:cNvSpPr/>
          <p:nvPr/>
        </p:nvSpPr>
        <p:spPr>
          <a:xfrm>
            <a:off x="1553630" y="2476558"/>
            <a:ext cx="3816626" cy="2584174"/>
          </a:xfrm>
          <a:custGeom>
            <a:avLst/>
            <a:gdLst>
              <a:gd name="connsiteX0" fmla="*/ 993913 w 3816626"/>
              <a:gd name="connsiteY0" fmla="*/ 1232452 h 2584174"/>
              <a:gd name="connsiteX1" fmla="*/ 3816626 w 3816626"/>
              <a:gd name="connsiteY1" fmla="*/ 0 h 2584174"/>
              <a:gd name="connsiteX2" fmla="*/ 2504661 w 3816626"/>
              <a:gd name="connsiteY2" fmla="*/ 1689652 h 2584174"/>
              <a:gd name="connsiteX3" fmla="*/ 0 w 3816626"/>
              <a:gd name="connsiteY3" fmla="*/ 2584174 h 2584174"/>
              <a:gd name="connsiteX4" fmla="*/ 993913 w 3816626"/>
              <a:gd name="connsiteY4" fmla="*/ 1232452 h 258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6626" h="2584174">
                <a:moveTo>
                  <a:pt x="993913" y="1232452"/>
                </a:moveTo>
                <a:lnTo>
                  <a:pt x="3816626" y="0"/>
                </a:lnTo>
                <a:lnTo>
                  <a:pt x="2504661" y="1689652"/>
                </a:lnTo>
                <a:lnTo>
                  <a:pt x="0" y="2584174"/>
                </a:lnTo>
                <a:lnTo>
                  <a:pt x="993913" y="1232452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  <a:alpha val="34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62">
            <a:extLst>
              <a:ext uri="{FF2B5EF4-FFF2-40B4-BE49-F238E27FC236}">
                <a16:creationId xmlns:a16="http://schemas.microsoft.com/office/drawing/2014/main" id="{BF574B5C-8F6B-C9D0-CF3F-011E9478A701}"/>
              </a:ext>
            </a:extLst>
          </p:cNvPr>
          <p:cNvSpPr/>
          <p:nvPr/>
        </p:nvSpPr>
        <p:spPr>
          <a:xfrm rot="1076164">
            <a:off x="6215483" y="2798823"/>
            <a:ext cx="3471214" cy="2181012"/>
          </a:xfrm>
          <a:custGeom>
            <a:avLst/>
            <a:gdLst>
              <a:gd name="connsiteX0" fmla="*/ 993913 w 3816626"/>
              <a:gd name="connsiteY0" fmla="*/ 1232452 h 2584174"/>
              <a:gd name="connsiteX1" fmla="*/ 3816626 w 3816626"/>
              <a:gd name="connsiteY1" fmla="*/ 0 h 2584174"/>
              <a:gd name="connsiteX2" fmla="*/ 2504661 w 3816626"/>
              <a:gd name="connsiteY2" fmla="*/ 1689652 h 2584174"/>
              <a:gd name="connsiteX3" fmla="*/ 0 w 3816626"/>
              <a:gd name="connsiteY3" fmla="*/ 2584174 h 2584174"/>
              <a:gd name="connsiteX4" fmla="*/ 993913 w 3816626"/>
              <a:gd name="connsiteY4" fmla="*/ 1232452 h 258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6626" h="2584174">
                <a:moveTo>
                  <a:pt x="993913" y="1232452"/>
                </a:moveTo>
                <a:lnTo>
                  <a:pt x="3816626" y="0"/>
                </a:lnTo>
                <a:lnTo>
                  <a:pt x="2504661" y="1689652"/>
                </a:lnTo>
                <a:lnTo>
                  <a:pt x="0" y="2584174"/>
                </a:lnTo>
                <a:lnTo>
                  <a:pt x="993913" y="1232452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  <a:alpha val="34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60">
            <a:extLst>
              <a:ext uri="{FF2B5EF4-FFF2-40B4-BE49-F238E27FC236}">
                <a16:creationId xmlns:a16="http://schemas.microsoft.com/office/drawing/2014/main" id="{8B01E489-CDA6-A9EA-8297-10915964A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48" y="6019985"/>
            <a:ext cx="17145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67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F678D5-7EA1-8E3E-AC11-147F5E73CE29}"/>
              </a:ext>
            </a:extLst>
          </p:cNvPr>
          <p:cNvSpPr txBox="1">
            <a:spLocks/>
          </p:cNvSpPr>
          <p:nvPr/>
        </p:nvSpPr>
        <p:spPr>
          <a:xfrm>
            <a:off x="471949" y="415638"/>
            <a:ext cx="3719051" cy="718123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4D3CB6-BFC1-B1B5-20F6-4D4CD17F8382}"/>
              </a:ext>
            </a:extLst>
          </p:cNvPr>
          <p:cNvSpPr txBox="1">
            <a:spLocks/>
          </p:cNvSpPr>
          <p:nvPr/>
        </p:nvSpPr>
        <p:spPr>
          <a:xfrm>
            <a:off x="575598" y="425723"/>
            <a:ext cx="10087920" cy="775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Estimation</a:t>
            </a:r>
            <a:endParaRPr kumimoji="1" lang="ko-Kore-KR" altLang="en-US" sz="40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45" name="Picture 5">
            <a:extLst>
              <a:ext uri="{FF2B5EF4-FFF2-40B4-BE49-F238E27FC236}">
                <a16:creationId xmlns:a16="http://schemas.microsoft.com/office/drawing/2014/main" id="{93E3A347-D96E-2A6D-E5FA-C8A41DBFD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407" y="5872032"/>
            <a:ext cx="2095500" cy="419100"/>
          </a:xfrm>
          <a:prstGeom prst="rect">
            <a:avLst/>
          </a:prstGeom>
        </p:spPr>
      </p:pic>
      <p:graphicFrame>
        <p:nvGraphicFramePr>
          <p:cNvPr id="46" name="Table">
            <a:extLst>
              <a:ext uri="{FF2B5EF4-FFF2-40B4-BE49-F238E27FC236}">
                <a16:creationId xmlns:a16="http://schemas.microsoft.com/office/drawing/2014/main" id="{D7905CAD-5542-2785-6A53-A9C1BB6C08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8714257"/>
              </p:ext>
            </p:extLst>
          </p:nvPr>
        </p:nvGraphicFramePr>
        <p:xfrm>
          <a:off x="3826476" y="1613098"/>
          <a:ext cx="4755487" cy="3724616"/>
        </p:xfrm>
        <a:graphic>
          <a:graphicData uri="http://schemas.openxmlformats.org/drawingml/2006/table">
            <a:tbl>
              <a:tblPr/>
              <a:tblGrid>
                <a:gridCol w="4323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3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23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23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23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231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231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231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3231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65577"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577"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5577"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5577"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 dirty="0"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5577"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5577"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5577"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5577"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ym typeface="Arial"/>
                        </a:defRPr>
                      </a:pPr>
                      <a:endParaRPr dirty="0"/>
                    </a:p>
                  </a:txBody>
                  <a:tcPr marL="63500" marR="63500" marT="63500" marB="63500" horzOverflow="overflow">
                    <a:lnL w="12700">
                      <a:solidFill>
                        <a:srgbClr val="000000"/>
                      </a:solidFill>
                      <a:bevel/>
                    </a:lnL>
                    <a:lnR w="12700">
                      <a:solidFill>
                        <a:srgbClr val="000000"/>
                      </a:solidFill>
                      <a:bevel/>
                    </a:lnR>
                    <a:lnT w="12700">
                      <a:solidFill>
                        <a:srgbClr val="000000"/>
                      </a:solidFill>
                      <a:bevel/>
                    </a:lnT>
                    <a:lnB w="12700">
                      <a:solidFill>
                        <a:srgbClr val="000000"/>
                      </a:solidFill>
                      <a:bevel/>
                    </a:lnB>
                    <a:solidFill>
                      <a:schemeClr val="accent4">
                        <a:lumOff val="1754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7" name="Rectangle">
            <a:extLst>
              <a:ext uri="{FF2B5EF4-FFF2-40B4-BE49-F238E27FC236}">
                <a16:creationId xmlns:a16="http://schemas.microsoft.com/office/drawing/2014/main" id="{9BCCC74C-9228-E5FE-8558-EE5ECBD09414}"/>
              </a:ext>
            </a:extLst>
          </p:cNvPr>
          <p:cNvSpPr/>
          <p:nvPr/>
        </p:nvSpPr>
        <p:spPr>
          <a:xfrm>
            <a:off x="3851218" y="1536445"/>
            <a:ext cx="5143879" cy="3785110"/>
          </a:xfrm>
          <a:prstGeom prst="rect">
            <a:avLst/>
          </a:prstGeom>
          <a:solidFill>
            <a:srgbClr val="FFFFFF">
              <a:alpha val="65668"/>
            </a:srgbClr>
          </a:solidFill>
          <a:ln w="25400" cap="flat">
            <a:solidFill>
              <a:srgbClr val="FFFFFF">
                <a:alpha val="65668"/>
              </a:srgbClr>
            </a:solidFill>
            <a:prstDash val="solid"/>
            <a:bevel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Education">
            <a:extLst>
              <a:ext uri="{FF2B5EF4-FFF2-40B4-BE49-F238E27FC236}">
                <a16:creationId xmlns:a16="http://schemas.microsoft.com/office/drawing/2014/main" id="{F8F9ABC9-E3A6-9322-5B1B-119BE338F364}"/>
              </a:ext>
            </a:extLst>
          </p:cNvPr>
          <p:cNvSpPr txBox="1"/>
          <p:nvPr/>
        </p:nvSpPr>
        <p:spPr>
          <a:xfrm>
            <a:off x="7799094" y="5448845"/>
            <a:ext cx="95635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r" defTabSz="914400" hangingPunct="0"/>
            <a:r>
              <a:rPr sz="1400" kern="0" dirty="0">
                <a:latin typeface="Helvetica"/>
                <a:ea typeface="Helvetica"/>
                <a:cs typeface="Helvetica"/>
              </a:rPr>
              <a:t>Education</a:t>
            </a:r>
          </a:p>
        </p:txBody>
      </p:sp>
      <p:grpSp>
        <p:nvGrpSpPr>
          <p:cNvPr id="49" name="Group">
            <a:extLst>
              <a:ext uri="{FF2B5EF4-FFF2-40B4-BE49-F238E27FC236}">
                <a16:creationId xmlns:a16="http://schemas.microsoft.com/office/drawing/2014/main" id="{1728F61C-8128-5D2E-735F-77736DEE2887}"/>
              </a:ext>
            </a:extLst>
          </p:cNvPr>
          <p:cNvGrpSpPr/>
          <p:nvPr/>
        </p:nvGrpSpPr>
        <p:grpSpPr>
          <a:xfrm>
            <a:off x="3680517" y="1531831"/>
            <a:ext cx="5019687" cy="3944981"/>
            <a:chOff x="0" y="-390233"/>
            <a:chExt cx="5019686" cy="3944979"/>
          </a:xfrm>
        </p:grpSpPr>
        <p:sp>
          <p:nvSpPr>
            <p:cNvPr id="50" name="Line">
              <a:extLst>
                <a:ext uri="{FF2B5EF4-FFF2-40B4-BE49-F238E27FC236}">
                  <a16:creationId xmlns:a16="http://schemas.microsoft.com/office/drawing/2014/main" id="{B8DB5AF1-8AAD-1DAB-D9F4-17109BE34467}"/>
                </a:ext>
              </a:extLst>
            </p:cNvPr>
            <p:cNvSpPr/>
            <p:nvPr/>
          </p:nvSpPr>
          <p:spPr>
            <a:xfrm flipV="1">
              <a:off x="0" y="3415647"/>
              <a:ext cx="5019686" cy="12099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hangingPunct="0">
                <a:spcBef>
                  <a:spcPts val="200"/>
                </a:spcBef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 Light"/>
                </a:defRPr>
              </a:pPr>
              <a:endParaRPr sz="1200" kern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1" name="Line">
              <a:extLst>
                <a:ext uri="{FF2B5EF4-FFF2-40B4-BE49-F238E27FC236}">
                  <a16:creationId xmlns:a16="http://schemas.microsoft.com/office/drawing/2014/main" id="{4BAB90B9-3D96-2860-0ECB-1C78453D2A69}"/>
                </a:ext>
              </a:extLst>
            </p:cNvPr>
            <p:cNvSpPr/>
            <p:nvPr/>
          </p:nvSpPr>
          <p:spPr>
            <a:xfrm flipV="1">
              <a:off x="126999" y="-390233"/>
              <a:ext cx="4154" cy="3944979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hangingPunct="0">
                <a:spcBef>
                  <a:spcPts val="200"/>
                </a:spcBef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 Light"/>
                </a:defRPr>
              </a:pPr>
              <a:endParaRPr sz="1200" kern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2" name="Circle">
              <a:extLst>
                <a:ext uri="{FF2B5EF4-FFF2-40B4-BE49-F238E27FC236}">
                  <a16:creationId xmlns:a16="http://schemas.microsoft.com/office/drawing/2014/main" id="{4C1870F9-3D7D-C2B4-C3B3-C6BC5B446CDB}"/>
                </a:ext>
              </a:extLst>
            </p:cNvPr>
            <p:cNvSpPr/>
            <p:nvPr/>
          </p:nvSpPr>
          <p:spPr>
            <a:xfrm>
              <a:off x="504311" y="2669152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Circle">
              <a:extLst>
                <a:ext uri="{FF2B5EF4-FFF2-40B4-BE49-F238E27FC236}">
                  <a16:creationId xmlns:a16="http://schemas.microsoft.com/office/drawing/2014/main" id="{37533566-D07D-8FCC-33ED-9D77F4FAD873}"/>
                </a:ext>
              </a:extLst>
            </p:cNvPr>
            <p:cNvSpPr/>
            <p:nvPr/>
          </p:nvSpPr>
          <p:spPr>
            <a:xfrm>
              <a:off x="970320" y="2669152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Circle">
              <a:extLst>
                <a:ext uri="{FF2B5EF4-FFF2-40B4-BE49-F238E27FC236}">
                  <a16:creationId xmlns:a16="http://schemas.microsoft.com/office/drawing/2014/main" id="{F363BBD5-E383-D3B8-E5A2-C8AC8D3F08EE}"/>
                </a:ext>
              </a:extLst>
            </p:cNvPr>
            <p:cNvSpPr/>
            <p:nvPr/>
          </p:nvSpPr>
          <p:spPr>
            <a:xfrm>
              <a:off x="970320" y="2205620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Circle">
              <a:extLst>
                <a:ext uri="{FF2B5EF4-FFF2-40B4-BE49-F238E27FC236}">
                  <a16:creationId xmlns:a16="http://schemas.microsoft.com/office/drawing/2014/main" id="{5E0984EC-5182-D574-A7C9-0FC7363C3692}"/>
                </a:ext>
              </a:extLst>
            </p:cNvPr>
            <p:cNvSpPr/>
            <p:nvPr/>
          </p:nvSpPr>
          <p:spPr>
            <a:xfrm>
              <a:off x="1326971" y="2365427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Circle">
              <a:extLst>
                <a:ext uri="{FF2B5EF4-FFF2-40B4-BE49-F238E27FC236}">
                  <a16:creationId xmlns:a16="http://schemas.microsoft.com/office/drawing/2014/main" id="{D240C3F4-25F5-4E23-0F17-4E698258FD80}"/>
                </a:ext>
              </a:extLst>
            </p:cNvPr>
            <p:cNvSpPr/>
            <p:nvPr/>
          </p:nvSpPr>
          <p:spPr>
            <a:xfrm>
              <a:off x="1326971" y="2026418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Circle">
              <a:extLst>
                <a:ext uri="{FF2B5EF4-FFF2-40B4-BE49-F238E27FC236}">
                  <a16:creationId xmlns:a16="http://schemas.microsoft.com/office/drawing/2014/main" id="{D2401D14-ECF9-3A76-CC6F-55E65B0FEF80}"/>
                </a:ext>
              </a:extLst>
            </p:cNvPr>
            <p:cNvSpPr/>
            <p:nvPr/>
          </p:nvSpPr>
          <p:spPr>
            <a:xfrm>
              <a:off x="2011696" y="1755306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Circle">
              <a:extLst>
                <a:ext uri="{FF2B5EF4-FFF2-40B4-BE49-F238E27FC236}">
                  <a16:creationId xmlns:a16="http://schemas.microsoft.com/office/drawing/2014/main" id="{954CF9CF-AD9D-72AD-C3DF-88DA152F8C69}"/>
                </a:ext>
              </a:extLst>
            </p:cNvPr>
            <p:cNvSpPr/>
            <p:nvPr/>
          </p:nvSpPr>
          <p:spPr>
            <a:xfrm>
              <a:off x="2455833" y="1755306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Circle">
              <a:extLst>
                <a:ext uri="{FF2B5EF4-FFF2-40B4-BE49-F238E27FC236}">
                  <a16:creationId xmlns:a16="http://schemas.microsoft.com/office/drawing/2014/main" id="{6F6643DE-E9F9-4491-1AB5-E3312E955E67}"/>
                </a:ext>
              </a:extLst>
            </p:cNvPr>
            <p:cNvSpPr/>
            <p:nvPr/>
          </p:nvSpPr>
          <p:spPr>
            <a:xfrm>
              <a:off x="2331310" y="1335517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Circle">
              <a:extLst>
                <a:ext uri="{FF2B5EF4-FFF2-40B4-BE49-F238E27FC236}">
                  <a16:creationId xmlns:a16="http://schemas.microsoft.com/office/drawing/2014/main" id="{AD1981B4-3C3B-3024-A504-4FFC8E139023}"/>
                </a:ext>
              </a:extLst>
            </p:cNvPr>
            <p:cNvSpPr/>
            <p:nvPr/>
          </p:nvSpPr>
          <p:spPr>
            <a:xfrm>
              <a:off x="2742640" y="1335517"/>
              <a:ext cx="127001" cy="127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" name="Income">
            <a:extLst>
              <a:ext uri="{FF2B5EF4-FFF2-40B4-BE49-F238E27FC236}">
                <a16:creationId xmlns:a16="http://schemas.microsoft.com/office/drawing/2014/main" id="{14EC13AA-141D-8F0F-E4F3-FABECD9B95DB}"/>
              </a:ext>
            </a:extLst>
          </p:cNvPr>
          <p:cNvSpPr txBox="1"/>
          <p:nvPr/>
        </p:nvSpPr>
        <p:spPr>
          <a:xfrm>
            <a:off x="3048862" y="1610060"/>
            <a:ext cx="71910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r" defTabSz="914400" hangingPunct="0"/>
            <a:r>
              <a:rPr sz="1400" kern="0" dirty="0">
                <a:latin typeface="Helvetica"/>
                <a:ea typeface="Helvetica"/>
                <a:cs typeface="Helvetica"/>
              </a:rPr>
              <a:t>Income</a:t>
            </a:r>
          </a:p>
        </p:txBody>
      </p:sp>
      <p:sp>
        <p:nvSpPr>
          <p:cNvPr id="62" name="Circle">
            <a:extLst>
              <a:ext uri="{FF2B5EF4-FFF2-40B4-BE49-F238E27FC236}">
                <a16:creationId xmlns:a16="http://schemas.microsoft.com/office/drawing/2014/main" id="{508F8A4C-5F19-2F3C-9DFA-15E274A5BBA5}"/>
              </a:ext>
            </a:extLst>
          </p:cNvPr>
          <p:cNvSpPr/>
          <p:nvPr/>
        </p:nvSpPr>
        <p:spPr>
          <a:xfrm>
            <a:off x="5844613" y="3829771"/>
            <a:ext cx="127001" cy="127001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Circle">
            <a:extLst>
              <a:ext uri="{FF2B5EF4-FFF2-40B4-BE49-F238E27FC236}">
                <a16:creationId xmlns:a16="http://schemas.microsoft.com/office/drawing/2014/main" id="{E892C6B3-F754-0635-9A0B-F47B0A0F5C78}"/>
              </a:ext>
            </a:extLst>
          </p:cNvPr>
          <p:cNvSpPr/>
          <p:nvPr/>
        </p:nvSpPr>
        <p:spPr>
          <a:xfrm>
            <a:off x="7190840" y="3936958"/>
            <a:ext cx="127001" cy="127001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Circle">
            <a:extLst>
              <a:ext uri="{FF2B5EF4-FFF2-40B4-BE49-F238E27FC236}">
                <a16:creationId xmlns:a16="http://schemas.microsoft.com/office/drawing/2014/main" id="{CE9FF61D-4B74-B670-67F6-74B26AEE7577}"/>
              </a:ext>
            </a:extLst>
          </p:cNvPr>
          <p:cNvSpPr/>
          <p:nvPr/>
        </p:nvSpPr>
        <p:spPr>
          <a:xfrm>
            <a:off x="6694398" y="3508937"/>
            <a:ext cx="127001" cy="127001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hangingPunct="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" name="Straight Connector 58">
            <a:extLst>
              <a:ext uri="{FF2B5EF4-FFF2-40B4-BE49-F238E27FC236}">
                <a16:creationId xmlns:a16="http://schemas.microsoft.com/office/drawing/2014/main" id="{3CD8FCF3-E9F9-2258-2E9C-ECEE1D98BBBA}"/>
              </a:ext>
            </a:extLst>
          </p:cNvPr>
          <p:cNvCxnSpPr>
            <a:cxnSpLocks/>
          </p:cNvCxnSpPr>
          <p:nvPr/>
        </p:nvCxnSpPr>
        <p:spPr>
          <a:xfrm flipV="1">
            <a:off x="3529926" y="3049800"/>
            <a:ext cx="4987454" cy="2013302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24">
            <a:extLst>
              <a:ext uri="{FF2B5EF4-FFF2-40B4-BE49-F238E27FC236}">
                <a16:creationId xmlns:a16="http://schemas.microsoft.com/office/drawing/2014/main" id="{09E50954-A1D3-EF74-B1B7-E8D477C553A2}"/>
              </a:ext>
            </a:extLst>
          </p:cNvPr>
          <p:cNvCxnSpPr>
            <a:cxnSpLocks/>
          </p:cNvCxnSpPr>
          <p:nvPr/>
        </p:nvCxnSpPr>
        <p:spPr>
          <a:xfrm flipV="1">
            <a:off x="3682326" y="1986389"/>
            <a:ext cx="4622042" cy="3229114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26">
            <a:extLst>
              <a:ext uri="{FF2B5EF4-FFF2-40B4-BE49-F238E27FC236}">
                <a16:creationId xmlns:a16="http://schemas.microsoft.com/office/drawing/2014/main" id="{27728CB0-80C6-3274-9828-DED7DA529529}"/>
              </a:ext>
            </a:extLst>
          </p:cNvPr>
          <p:cNvCxnSpPr>
            <a:cxnSpLocks/>
          </p:cNvCxnSpPr>
          <p:nvPr/>
        </p:nvCxnSpPr>
        <p:spPr>
          <a:xfrm flipV="1">
            <a:off x="3469314" y="3699439"/>
            <a:ext cx="4704802" cy="810091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29">
            <a:extLst>
              <a:ext uri="{FF2B5EF4-FFF2-40B4-BE49-F238E27FC236}">
                <a16:creationId xmlns:a16="http://schemas.microsoft.com/office/drawing/2014/main" id="{A08994C8-7E3B-90AB-7C70-2C9DB05CB69C}"/>
              </a:ext>
            </a:extLst>
          </p:cNvPr>
          <p:cNvCxnSpPr>
            <a:cxnSpLocks/>
          </p:cNvCxnSpPr>
          <p:nvPr/>
        </p:nvCxnSpPr>
        <p:spPr>
          <a:xfrm>
            <a:off x="3529926" y="4008813"/>
            <a:ext cx="5002260" cy="118647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667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669</Words>
  <Application>Microsoft Macintosh PowerPoint</Application>
  <PresentationFormat>와이드스크린</PresentationFormat>
  <Paragraphs>170</Paragraphs>
  <Slides>25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5" baseType="lpstr">
      <vt:lpstr>NanumSquareOTF_ac</vt:lpstr>
      <vt:lpstr>NanumSquareOTF_ac Bold</vt:lpstr>
      <vt:lpstr>NanumSquareOTF_ac ExtraBold</vt:lpstr>
      <vt:lpstr>Arial</vt:lpstr>
      <vt:lpstr>Calibri</vt:lpstr>
      <vt:lpstr>Calibri Light</vt:lpstr>
      <vt:lpstr>Helvetica</vt:lpstr>
      <vt:lpstr>Helvetica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허준환[ 학부재학 / 데이터과학과 ]</dc:creator>
  <cp:lastModifiedBy>허준환[ 학부재학 / 데이터과학과 ]</cp:lastModifiedBy>
  <cp:revision>23</cp:revision>
  <cp:lastPrinted>2022-10-06T10:02:21Z</cp:lastPrinted>
  <dcterms:created xsi:type="dcterms:W3CDTF">2022-09-30T06:36:40Z</dcterms:created>
  <dcterms:modified xsi:type="dcterms:W3CDTF">2023-01-11T08:19:34Z</dcterms:modified>
</cp:coreProperties>
</file>